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43"/>
  </p:notesMasterIdLst>
  <p:handoutMasterIdLst>
    <p:handoutMasterId r:id="rId44"/>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42" r:id="rId39"/>
    <p:sldId id="343" r:id="rId40"/>
    <p:sldId id="344" r:id="rId41"/>
    <p:sldId id="306" r:id="rId4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29" autoAdjust="0"/>
    <p:restoredTop sz="94364" autoAdjust="0"/>
  </p:normalViewPr>
  <p:slideViewPr>
    <p:cSldViewPr snapToGrid="0" snapToObjects="1">
      <p:cViewPr varScale="1">
        <p:scale>
          <a:sx n="66" d="100"/>
          <a:sy n="66" d="100"/>
        </p:scale>
        <p:origin x="864"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1/17/2018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solidFill>
                  <a:prstClr val="black"/>
                </a:solidFill>
                <a:latin typeface="Times New Roman" charset="0"/>
                <a:ea typeface="+mn-ea"/>
                <a:cs typeface="+mn-cs"/>
              </a:rPr>
              <a:t>Notes:</a:t>
            </a:r>
          </a:p>
          <a:p>
            <a:pPr lvl="0">
              <a:buFontTx/>
              <a:buChar char="•"/>
            </a:pPr>
            <a:r>
              <a:rPr lang="en-US" dirty="0">
                <a:solidFill>
                  <a:prstClr val="black"/>
                </a:solidFill>
                <a:latin typeface="Times New Roman" charset="0"/>
                <a:ea typeface="+mn-ea"/>
                <a:cs typeface="+mn-cs"/>
              </a:rPr>
              <a:t>Supply chain involves everybody, from the customer all the way to the last supplier.</a:t>
            </a:r>
          </a:p>
          <a:p>
            <a:pPr lvl="0">
              <a:buFontTx/>
              <a:buChar char="•"/>
            </a:pPr>
            <a:r>
              <a:rPr lang="en-US" dirty="0">
                <a:solidFill>
                  <a:prstClr val="black"/>
                </a:solidFill>
                <a:latin typeface="Times New Roman" charset="0"/>
                <a:ea typeface="+mn-ea"/>
                <a:cs typeface="+mn-cs"/>
              </a:rPr>
              <a:t>Key flows in the supply chain are - information, product, and cash. It is through these flows that a supply chain fills a customer order. The management of these flows is key to the success or failure of a firm. Give Dell &amp; Compaq example, Amazon &amp; Borders example to bring out the fact that all supply chain interaction is through these flows.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16692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Tx/>
              <a:buChar char="•"/>
            </a:pPr>
            <a:r>
              <a:rPr lang="en-US" dirty="0">
                <a:solidFill>
                  <a:prstClr val="black"/>
                </a:solidFill>
                <a:latin typeface="Times New Roman" charset="0"/>
                <a:ea typeface="+mn-ea"/>
                <a:cs typeface="+mn-cs"/>
              </a:rPr>
              <a:t>The supply chain is a concatenation of cycles with each cycle at the interface of two successive stages in the supply chain. Each cycle involves the customer stage placing an order and receiving it after it has been supplied by the supplier stage.</a:t>
            </a:r>
          </a:p>
          <a:p>
            <a:pPr lvl="0">
              <a:buFontTx/>
              <a:buChar char="•"/>
            </a:pPr>
            <a:r>
              <a:rPr lang="en-US" dirty="0">
                <a:solidFill>
                  <a:prstClr val="black"/>
                </a:solidFill>
                <a:latin typeface="Times New Roman" charset="0"/>
                <a:ea typeface="+mn-ea"/>
                <a:cs typeface="+mn-cs"/>
              </a:rPr>
              <a:t>One difference is in size of order. Second difference is in predictability of orders - orders in the procurement cycle are predictable once manufacturing planning has been done.</a:t>
            </a:r>
          </a:p>
          <a:p>
            <a:pPr lvl="0">
              <a:buFontTx/>
              <a:buChar char="•"/>
            </a:pPr>
            <a:r>
              <a:rPr lang="en-US" dirty="0">
                <a:solidFill>
                  <a:prstClr val="black"/>
                </a:solidFill>
                <a:latin typeface="Times New Roman" charset="0"/>
                <a:ea typeface="+mn-ea"/>
                <a:cs typeface="+mn-cs"/>
              </a:rPr>
              <a:t>This is the predominant view for ERP systems. It is a transaction level view and clearly defines each process and its owner.</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997425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Tx/>
              <a:buChar char="•"/>
            </a:pPr>
            <a:r>
              <a:rPr lang="en-US" dirty="0">
                <a:solidFill>
                  <a:prstClr val="black"/>
                </a:solidFill>
                <a:latin typeface="Times New Roman" charset="0"/>
                <a:ea typeface="+mn-ea"/>
                <a:cs typeface="+mn-cs"/>
              </a:rPr>
              <a:t>In this view processes are divided based on their timing relative to the timing of a customer order. Define push and pull processes.</a:t>
            </a:r>
          </a:p>
          <a:p>
            <a:pPr lvl="0">
              <a:buFontTx/>
              <a:buChar char="•"/>
            </a:pPr>
            <a:r>
              <a:rPr lang="en-US" dirty="0">
                <a:solidFill>
                  <a:prstClr val="black"/>
                </a:solidFill>
                <a:latin typeface="Times New Roman" charset="0"/>
                <a:ea typeface="+mn-ea"/>
                <a:cs typeface="+mn-cs"/>
              </a:rPr>
              <a:t>They key difference is the uncertainty during the two phases.</a:t>
            </a:r>
          </a:p>
          <a:p>
            <a:pPr lvl="0">
              <a:buFontTx/>
              <a:buChar char="•"/>
            </a:pPr>
            <a:r>
              <a:rPr lang="en-US" dirty="0">
                <a:solidFill>
                  <a:prstClr val="black"/>
                </a:solidFill>
                <a:latin typeface="Times New Roman" charset="0"/>
                <a:ea typeface="+mn-ea"/>
                <a:cs typeface="+mn-cs"/>
              </a:rPr>
              <a:t>Give examples at Amazon and Borders to illustrate the two views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71916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Tx/>
              <a:buChar char="•"/>
            </a:pPr>
            <a:r>
              <a:rPr lang="en-US" dirty="0">
                <a:solidFill>
                  <a:prstClr val="black"/>
                </a:solidFill>
                <a:latin typeface="Times New Roman" charset="0"/>
                <a:ea typeface="+mn-ea"/>
                <a:cs typeface="+mn-cs"/>
              </a:rPr>
              <a:t>Dell has three production sites worldwide and builds to order. Compaq does both. Consider some decisions involved - where to locate facilities? How to size them? Where is the push/pull boundary? What modes of transport to use? How much inventory to carry? In what form? Where to source from?</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83992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1/17/2018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8329082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dirty="0"/>
          </a:p>
        </p:txBody>
      </p:sp>
      <p:sp>
        <p:nvSpPr>
          <p:cNvPr id="3" name="Date Placeholder 2"/>
          <p:cNvSpPr>
            <a:spLocks noGrp="1"/>
          </p:cNvSpPr>
          <p:nvPr>
            <p:ph type="dt" idx="1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142884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1</a:t>
            </a:r>
          </a:p>
        </p:txBody>
      </p:sp>
      <p:sp>
        <p:nvSpPr>
          <p:cNvPr id="5" name="Text Placeholder 4"/>
          <p:cNvSpPr>
            <a:spLocks noGrp="1"/>
          </p:cNvSpPr>
          <p:nvPr>
            <p:ph type="body" idx="3"/>
          </p:nvPr>
        </p:nvSpPr>
        <p:spPr>
          <a:xfrm>
            <a:off x="5029200" y="3114461"/>
            <a:ext cx="3657600" cy="935025"/>
          </a:xfrm>
        </p:spPr>
        <p:txBody>
          <a:bodyPr/>
          <a:lstStyle/>
          <a:p>
            <a:pPr algn="ctr"/>
            <a:r>
              <a:rPr lang="en-US" dirty="0">
                <a:latin typeface="+mn-lt"/>
              </a:rPr>
              <a:t>Understanding the </a:t>
            </a:r>
            <a:r>
              <a:rPr lang="en-US" dirty="0" smtClean="0">
                <a:latin typeface="+mn-lt"/>
              </a:rPr>
              <a:t>Supply Chain</a:t>
            </a:r>
            <a:endParaRPr lang="en-US" sz="2400" dirty="0">
              <a:latin typeface="+mn-lt"/>
            </a:endParaRP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Importance of Supply Chain Decisions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539400"/>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Wal-Mart</a:t>
            </a:r>
            <a:r>
              <a:rPr lang="en-US" sz="2400" kern="1200" dirty="0" smtClean="0">
                <a:solidFill>
                  <a:srgbClr val="000000"/>
                </a:solidFill>
                <a:latin typeface="Arial (Body)"/>
                <a:ea typeface="+mn-ea"/>
                <a:cs typeface="+mn-cs"/>
              </a:rPr>
              <a:t>, $1 </a:t>
            </a:r>
            <a:r>
              <a:rPr lang="en-US" sz="2400" kern="1200" dirty="0">
                <a:solidFill>
                  <a:srgbClr val="000000"/>
                </a:solidFill>
                <a:latin typeface="Arial (Body)"/>
                <a:ea typeface="+mn-ea"/>
                <a:cs typeface="+mn-cs"/>
              </a:rPr>
              <a:t>billion sales in 1980 to </a:t>
            </a:r>
            <a:r>
              <a:rPr lang="en-US" sz="2400" kern="1200" dirty="0" smtClean="0">
                <a:solidFill>
                  <a:srgbClr val="000000"/>
                </a:solidFill>
                <a:latin typeface="Arial (Body)"/>
                <a:ea typeface="+mn-ea"/>
                <a:cs typeface="+mn-cs"/>
              </a:rPr>
              <a:t>$482 </a:t>
            </a:r>
            <a:r>
              <a:rPr lang="en-US" sz="2400" kern="1200" dirty="0">
                <a:solidFill>
                  <a:srgbClr val="000000"/>
                </a:solidFill>
                <a:latin typeface="Arial (Body)"/>
                <a:ea typeface="+mn-ea"/>
                <a:cs typeface="+mn-cs"/>
              </a:rPr>
              <a:t>billion in 2016</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Seven-Eleven Japan, </a:t>
            </a:r>
            <a:r>
              <a:rPr lang="en-US" sz="2400" kern="1200" dirty="0" smtClean="0">
                <a:solidFill>
                  <a:srgbClr val="000000"/>
                </a:solidFill>
                <a:latin typeface="Arial (Body)"/>
                <a:ea typeface="+mn-ea"/>
                <a:cs typeface="+mn-cs"/>
              </a:rPr>
              <a:t>¥1 </a:t>
            </a:r>
            <a:r>
              <a:rPr lang="en-US" sz="2400" kern="1200" dirty="0">
                <a:solidFill>
                  <a:srgbClr val="000000"/>
                </a:solidFill>
                <a:latin typeface="Arial (Body)"/>
                <a:ea typeface="+mn-ea"/>
                <a:cs typeface="+mn-cs"/>
              </a:rPr>
              <a:t>billion sales in 1974 to </a:t>
            </a:r>
            <a:r>
              <a:rPr lang="en-US" sz="2400" kern="1200" dirty="0" smtClean="0">
                <a:solidFill>
                  <a:srgbClr val="000000"/>
                </a:solidFill>
                <a:latin typeface="Arial (Body)"/>
                <a:ea typeface="+mn-ea"/>
                <a:cs typeface="+mn-cs"/>
              </a:rPr>
              <a:t>¥2.7 </a:t>
            </a:r>
            <a:r>
              <a:rPr lang="en-US" sz="2400" kern="1200" dirty="0">
                <a:solidFill>
                  <a:srgbClr val="000000"/>
                </a:solidFill>
                <a:latin typeface="Arial (Body)"/>
                <a:ea typeface="+mn-ea"/>
                <a:cs typeface="+mn-cs"/>
              </a:rPr>
              <a:t>trillion in 2016</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Webvan folded in two years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Borders, </a:t>
            </a:r>
            <a:r>
              <a:rPr lang="en-US" sz="2400" kern="1200" dirty="0" smtClean="0">
                <a:solidFill>
                  <a:srgbClr val="000000"/>
                </a:solidFill>
                <a:latin typeface="Arial (Body)"/>
                <a:ea typeface="+mn-ea"/>
                <a:cs typeface="+mn-cs"/>
              </a:rPr>
              <a:t>$4 </a:t>
            </a:r>
            <a:r>
              <a:rPr lang="en-US" sz="2400" kern="1200" dirty="0">
                <a:solidFill>
                  <a:srgbClr val="000000"/>
                </a:solidFill>
                <a:latin typeface="Arial (Body)"/>
                <a:ea typeface="+mn-ea"/>
                <a:cs typeface="+mn-cs"/>
              </a:rPr>
              <a:t>billion in 2004, declared bankruptcy in 2010</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Dell, </a:t>
            </a:r>
            <a:r>
              <a:rPr lang="en-US" sz="2400" kern="1200" dirty="0" smtClean="0">
                <a:solidFill>
                  <a:srgbClr val="000000"/>
                </a:solidFill>
                <a:latin typeface="Arial (Body)"/>
                <a:ea typeface="+mn-ea"/>
                <a:cs typeface="+mn-cs"/>
              </a:rPr>
              <a:t>$56 </a:t>
            </a:r>
            <a:r>
              <a:rPr lang="en-US" sz="2400" kern="1200" dirty="0">
                <a:solidFill>
                  <a:srgbClr val="000000"/>
                </a:solidFill>
                <a:latin typeface="Arial (Body)"/>
                <a:ea typeface="+mn-ea"/>
                <a:cs typeface="+mn-cs"/>
              </a:rPr>
              <a:t>billion in 2006, adopted new supply chain strategies</a:t>
            </a:r>
          </a:p>
        </p:txBody>
      </p:sp>
    </p:spTree>
    <p:extLst>
      <p:ext uri="{BB962C8B-B14F-4D97-AF65-F5344CB8AC3E}">
        <p14:creationId xmlns:p14="http://schemas.microsoft.com/office/powerpoint/2010/main" val="1262914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goal of a supply chain should be to grow overall supply chain surplus. Supply chain surplus is the difference between the value generated for the customer and the total cost incurred across all stages of the supply chain. A focus on the supply chain surplus increases the size of the overall pie for all members of the supply chain. Supply chain decisions have a large impact on the success or failure of each firm because they significantly influence both the revenue generated and the cost incurred. Successful supply chains manage flows of product, information, and funds to provide a high level of product availability to the customer while keeping costs </a:t>
            </a:r>
            <a:r>
              <a:rPr lang="en-US" sz="2400" kern="1200" dirty="0" smtClean="0">
                <a:solidFill>
                  <a:srgbClr val="000000"/>
                </a:solidFill>
                <a:latin typeface="Arial (Body)"/>
                <a:ea typeface="+mn-ea"/>
                <a:cs typeface="+mn-cs"/>
              </a:rPr>
              <a:t>low.</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0027169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Decision Phases in a Supply Chain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385512"/>
          </a:xfrm>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Supply chain strategy or design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to structure the supply chain over the next several years</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Supply chain planning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Decisions over the next quarter or year</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Supply chain operation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Daily or weekly operational </a:t>
            </a:r>
            <a:r>
              <a:rPr lang="en-US" sz="2400" kern="1200" dirty="0" smtClean="0">
                <a:solidFill>
                  <a:srgbClr val="000000"/>
                </a:solidFill>
                <a:latin typeface="Arial (Body)"/>
                <a:ea typeface="+mn-ea"/>
                <a:cs typeface="+mn-cs"/>
              </a:rPr>
              <a:t>decisions</a:t>
            </a:r>
          </a:p>
        </p:txBody>
      </p:sp>
    </p:spTree>
    <p:extLst>
      <p:ext uri="{BB962C8B-B14F-4D97-AF65-F5344CB8AC3E}">
        <p14:creationId xmlns:p14="http://schemas.microsoft.com/office/powerpoint/2010/main" val="15154291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Supply Chain Strategy or Design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000" kern="1200" dirty="0">
                <a:solidFill>
                  <a:srgbClr val="000000"/>
                </a:solidFill>
                <a:latin typeface="Arial (Body)"/>
                <a:ea typeface="+mn-ea"/>
                <a:cs typeface="+mn-cs"/>
              </a:rPr>
              <a:t>Decisions about the configuration of the supply chain, allocation of resources, and what processes each stage will perform</a:t>
            </a:r>
          </a:p>
          <a:p>
            <a:pPr marL="255651" lvl="0" indent="-255651" defTabSz="457200">
              <a:spcAft>
                <a:spcPct val="0"/>
              </a:spcAft>
              <a:buFont typeface="Arial" panose="020B0604020202020204" pitchFamily="34" charset="0"/>
              <a:buChar char="•"/>
              <a:tabLst/>
            </a:pPr>
            <a:r>
              <a:rPr lang="en-US" sz="2000" kern="1200" dirty="0">
                <a:solidFill>
                  <a:srgbClr val="000000"/>
                </a:solidFill>
                <a:latin typeface="Arial (Body)"/>
                <a:ea typeface="+mn-ea"/>
                <a:cs typeface="+mn-cs"/>
              </a:rPr>
              <a:t>Strategic supply chain decisions</a:t>
            </a:r>
          </a:p>
          <a:p>
            <a:pPr marL="741553" lvl="1" indent="-284353" defTabSz="457200">
              <a:spcAft>
                <a:spcPct val="0"/>
              </a:spcAft>
              <a:buFont typeface="Arial" panose="020B0604020202020204" pitchFamily="34" charset="0"/>
            </a:pPr>
            <a:r>
              <a:rPr lang="en-US" sz="2000" kern="1200" dirty="0">
                <a:solidFill>
                  <a:srgbClr val="000000"/>
                </a:solidFill>
                <a:latin typeface="Arial (Body)"/>
                <a:ea typeface="+mn-ea"/>
                <a:cs typeface="+mn-cs"/>
              </a:rPr>
              <a:t>Outsource supply chain functions</a:t>
            </a:r>
          </a:p>
          <a:p>
            <a:pPr marL="741553" lvl="1" indent="-284353" defTabSz="457200">
              <a:spcAft>
                <a:spcPct val="0"/>
              </a:spcAft>
              <a:buFont typeface="Arial" panose="020B0604020202020204" pitchFamily="34" charset="0"/>
            </a:pPr>
            <a:r>
              <a:rPr lang="en-US" sz="2000" kern="1200" dirty="0">
                <a:solidFill>
                  <a:srgbClr val="000000"/>
                </a:solidFill>
                <a:latin typeface="Arial (Body)"/>
                <a:ea typeface="+mn-ea"/>
                <a:cs typeface="+mn-cs"/>
              </a:rPr>
              <a:t>Locations and capacities of facilities</a:t>
            </a:r>
          </a:p>
          <a:p>
            <a:pPr marL="741553" lvl="1" indent="-284353" defTabSz="457200">
              <a:spcAft>
                <a:spcPct val="0"/>
              </a:spcAft>
              <a:buFont typeface="Arial" panose="020B0604020202020204" pitchFamily="34" charset="0"/>
            </a:pPr>
            <a:r>
              <a:rPr lang="en-US" sz="2000" kern="1200" dirty="0">
                <a:solidFill>
                  <a:srgbClr val="000000"/>
                </a:solidFill>
                <a:latin typeface="Arial (Body)"/>
                <a:ea typeface="+mn-ea"/>
                <a:cs typeface="+mn-cs"/>
              </a:rPr>
              <a:t>Products to be made or stored at various locations</a:t>
            </a:r>
          </a:p>
          <a:p>
            <a:pPr marL="741553" lvl="1" indent="-284353" defTabSz="457200">
              <a:spcAft>
                <a:spcPct val="0"/>
              </a:spcAft>
              <a:buFont typeface="Arial" panose="020B0604020202020204" pitchFamily="34" charset="0"/>
            </a:pPr>
            <a:r>
              <a:rPr lang="en-US" sz="2000" kern="1200" dirty="0">
                <a:solidFill>
                  <a:srgbClr val="000000"/>
                </a:solidFill>
                <a:latin typeface="Arial (Body)"/>
                <a:ea typeface="+mn-ea"/>
                <a:cs typeface="+mn-cs"/>
              </a:rPr>
              <a:t>Modes of transportation</a:t>
            </a:r>
          </a:p>
          <a:p>
            <a:pPr marL="741553" lvl="1" indent="-284353" defTabSz="457200">
              <a:spcAft>
                <a:spcPct val="0"/>
              </a:spcAft>
              <a:buFont typeface="Arial" panose="020B0604020202020204" pitchFamily="34" charset="0"/>
            </a:pPr>
            <a:r>
              <a:rPr lang="en-US" sz="2000" kern="1200" dirty="0">
                <a:solidFill>
                  <a:srgbClr val="000000"/>
                </a:solidFill>
                <a:latin typeface="Arial (Body)"/>
                <a:ea typeface="+mn-ea"/>
                <a:cs typeface="+mn-cs"/>
              </a:rPr>
              <a:t>Information systems</a:t>
            </a:r>
          </a:p>
          <a:p>
            <a:pPr marL="255651" lvl="0" indent="-255651" defTabSz="457200">
              <a:spcAft>
                <a:spcPct val="0"/>
              </a:spcAft>
              <a:buFont typeface="Arial" panose="020B0604020202020204" pitchFamily="34" charset="0"/>
              <a:buChar char="•"/>
              <a:tabLst/>
            </a:pPr>
            <a:r>
              <a:rPr lang="en-US" sz="2000" kern="1200" dirty="0">
                <a:solidFill>
                  <a:srgbClr val="000000"/>
                </a:solidFill>
                <a:latin typeface="Arial (Body)"/>
                <a:ea typeface="+mn-ea"/>
                <a:cs typeface="+mn-cs"/>
              </a:rPr>
              <a:t>Supply chain design must support strategic objectives</a:t>
            </a:r>
          </a:p>
          <a:p>
            <a:pPr marL="255651" lvl="0" indent="-255651" defTabSz="457200">
              <a:spcAft>
                <a:spcPct val="0"/>
              </a:spcAft>
              <a:buFont typeface="Arial" panose="020B0604020202020204" pitchFamily="34" charset="0"/>
              <a:buChar char="•"/>
              <a:tabLst/>
            </a:pPr>
            <a:r>
              <a:rPr lang="en-US" sz="2000" kern="1200" dirty="0">
                <a:solidFill>
                  <a:srgbClr val="000000"/>
                </a:solidFill>
                <a:latin typeface="Arial (Body)"/>
                <a:ea typeface="+mn-ea"/>
                <a:cs typeface="+mn-cs"/>
              </a:rPr>
              <a:t>Supply chain design decisions are long-term and expensive to reverse – must take into account market uncertainty</a:t>
            </a:r>
          </a:p>
        </p:txBody>
      </p:sp>
    </p:spTree>
    <p:extLst>
      <p:ext uri="{BB962C8B-B14F-4D97-AF65-F5344CB8AC3E}">
        <p14:creationId xmlns:p14="http://schemas.microsoft.com/office/powerpoint/2010/main" val="31083460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Supply Chain Planning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Definition of a set of policies that govern short-term operations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Fixed by the supply configuration from strategic phase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Goal is to maximize supply chain surplus given established constraints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Starts with a forecast of demand in the coming year</a:t>
            </a:r>
          </a:p>
        </p:txBody>
      </p:sp>
    </p:spTree>
    <p:extLst>
      <p:ext uri="{BB962C8B-B14F-4D97-AF65-F5344CB8AC3E}">
        <p14:creationId xmlns:p14="http://schemas.microsoft.com/office/powerpoint/2010/main" val="3709884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Supply Chain Planning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Planning decisions: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Which markets will be supplied from which locations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Planned buildup of inventories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Subcontracting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Inventory policies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Timing and size of market promotions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Must consider demand uncertainty, exchange rates, competition </a:t>
            </a:r>
            <a:r>
              <a:rPr lang="en-US" sz="2400" kern="1200" dirty="0" smtClean="0">
                <a:solidFill>
                  <a:srgbClr val="000000"/>
                </a:solidFill>
                <a:latin typeface="Arial (Body)"/>
                <a:ea typeface="+mn-ea"/>
                <a:cs typeface="+mn-cs"/>
              </a:rPr>
              <a:t>over </a:t>
            </a:r>
            <a:r>
              <a:rPr lang="en-US" sz="2400" kern="1200" dirty="0">
                <a:solidFill>
                  <a:srgbClr val="000000"/>
                </a:solidFill>
                <a:latin typeface="Arial (Body)"/>
                <a:ea typeface="+mn-ea"/>
                <a:cs typeface="+mn-cs"/>
              </a:rPr>
              <a:t>the time horizon in planning </a:t>
            </a:r>
            <a:r>
              <a:rPr lang="en-US" sz="2400" kern="1200" dirty="0" smtClean="0">
                <a:solidFill>
                  <a:srgbClr val="000000"/>
                </a:solidFill>
                <a:latin typeface="Arial (Body)"/>
                <a:ea typeface="+mn-ea"/>
                <a:cs typeface="+mn-cs"/>
              </a:rPr>
              <a:t>decisions</a:t>
            </a:r>
          </a:p>
        </p:txBody>
      </p:sp>
    </p:spTree>
    <p:extLst>
      <p:ext uri="{BB962C8B-B14F-4D97-AF65-F5344CB8AC3E}">
        <p14:creationId xmlns:p14="http://schemas.microsoft.com/office/powerpoint/2010/main" val="30400999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Supply Chain Operation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87053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Time horizon is weekly or daily</a:t>
            </a: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Decisions regarding individual customer orders</a:t>
            </a: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Supply chain configuration is fixed and planning policies are defined</a:t>
            </a: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Goal is to handle incoming customer orders as effectively as possible</a:t>
            </a: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Allocate orders to inventory or production, set order due dates, generate pick lists at a warehouse, allocate an order to a particular shipment, set delivery schedules, </a:t>
            </a:r>
            <a:r>
              <a:rPr lang="en-US" sz="2200" kern="1200" dirty="0" smtClean="0">
                <a:solidFill>
                  <a:srgbClr val="000000"/>
                </a:solidFill>
                <a:latin typeface="Arial (Body)"/>
                <a:ea typeface="+mn-ea"/>
                <a:cs typeface="+mn-cs"/>
              </a:rPr>
              <a:t>place replenishment </a:t>
            </a:r>
            <a:r>
              <a:rPr lang="en-US" sz="2200" kern="1200" dirty="0">
                <a:solidFill>
                  <a:srgbClr val="000000"/>
                </a:solidFill>
                <a:latin typeface="Arial (Body)"/>
                <a:ea typeface="+mn-ea"/>
                <a:cs typeface="+mn-cs"/>
              </a:rPr>
              <a:t>orders</a:t>
            </a: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Much less uncertainty (short time horizon)</a:t>
            </a:r>
          </a:p>
        </p:txBody>
      </p:sp>
    </p:spTree>
    <p:extLst>
      <p:ext uri="{BB962C8B-B14F-4D97-AF65-F5344CB8AC3E}">
        <p14:creationId xmlns:p14="http://schemas.microsoft.com/office/powerpoint/2010/main" val="7755368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Supply chain decisions may be characterized as strategic (design), planning, or operational, depending on the time horizon over which they apply. Strategic decisions relate to supply chain configuration. These decisions have a long-term impact that lasts for several years. Strategic decisions define the constraints for planning decisions, and planning decisions define the constraints for operational decisions. Planning decisions cover a period of a few months to a year and include decisions regarding production plans, subcontracting, and promotions over that period. Operational decisions span from minutes to days and include sequencing production and filling specific </a:t>
            </a:r>
            <a:r>
              <a:rPr lang="en-US" sz="2400" kern="1200" dirty="0" smtClean="0">
                <a:solidFill>
                  <a:srgbClr val="000000"/>
                </a:solidFill>
                <a:latin typeface="Arial (Body)"/>
                <a:ea typeface="+mn-ea"/>
                <a:cs typeface="+mn-cs"/>
              </a:rPr>
              <a:t>orders.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6040381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Process Views of a Supply Chain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b="1" kern="1200" dirty="0">
                <a:solidFill>
                  <a:srgbClr val="000000"/>
                </a:solidFill>
                <a:latin typeface="Arial (Body)"/>
                <a:ea typeface="+mn-ea"/>
                <a:cs typeface="+mn-cs"/>
              </a:rPr>
              <a:t>Cycle View: </a:t>
            </a:r>
            <a:r>
              <a:rPr lang="en-US" sz="2400" kern="1200" dirty="0">
                <a:solidFill>
                  <a:srgbClr val="000000"/>
                </a:solidFill>
                <a:latin typeface="Arial (Body)"/>
                <a:ea typeface="+mn-ea"/>
                <a:cs typeface="+mn-cs"/>
              </a:rPr>
              <a:t>The processes in a supply chain are divided into a series of cycles, each performed at the interface between two successive stages of the supply chain.</a:t>
            </a:r>
          </a:p>
          <a:p>
            <a:pPr marL="432054" lvl="0" indent="-432054" defTabSz="457200">
              <a:spcAft>
                <a:spcPct val="0"/>
              </a:spcAft>
              <a:buSzPts val="2400"/>
              <a:buFont typeface="+mj-lt"/>
              <a:buAutoNum type="arabicPeriod"/>
              <a:tabLst/>
            </a:pPr>
            <a:r>
              <a:rPr lang="en-US" sz="2400" b="1" kern="1200" dirty="0">
                <a:solidFill>
                  <a:srgbClr val="000000"/>
                </a:solidFill>
                <a:latin typeface="Arial (Body)"/>
                <a:ea typeface="+mn-ea"/>
                <a:cs typeface="+mn-cs"/>
              </a:rPr>
              <a:t>Push/Pull View: </a:t>
            </a:r>
            <a:r>
              <a:rPr lang="en-US" sz="2400" kern="1200" dirty="0">
                <a:solidFill>
                  <a:srgbClr val="000000"/>
                </a:solidFill>
                <a:latin typeface="Arial (Body)"/>
                <a:ea typeface="+mn-ea"/>
                <a:cs typeface="+mn-cs"/>
              </a:rPr>
              <a:t>The processes in a supply chain are divided into two categories, depending on whether they are executed in response to a customer order or in anticipation of customer orders. </a:t>
            </a:r>
            <a:r>
              <a:rPr lang="en-US" sz="2400" b="1" kern="1200" dirty="0">
                <a:solidFill>
                  <a:srgbClr val="000000"/>
                </a:solidFill>
                <a:latin typeface="Arial (Body)"/>
                <a:ea typeface="+mn-ea"/>
                <a:cs typeface="+mn-cs"/>
              </a:rPr>
              <a:t>Pull </a:t>
            </a:r>
            <a:r>
              <a:rPr lang="en-US" sz="2400" kern="1200" dirty="0">
                <a:solidFill>
                  <a:srgbClr val="000000"/>
                </a:solidFill>
                <a:latin typeface="Arial (Body)"/>
                <a:ea typeface="+mn-ea"/>
                <a:cs typeface="+mn-cs"/>
              </a:rPr>
              <a:t>processes are initiated by a customer order, whereas </a:t>
            </a:r>
            <a:r>
              <a:rPr lang="en-US" sz="2400" b="1" kern="1200" dirty="0">
                <a:solidFill>
                  <a:srgbClr val="000000"/>
                </a:solidFill>
                <a:latin typeface="Arial (Body)"/>
                <a:ea typeface="+mn-ea"/>
                <a:cs typeface="+mn-cs"/>
              </a:rPr>
              <a:t>push</a:t>
            </a:r>
            <a:r>
              <a:rPr lang="en-US" sz="2400" kern="1200" dirty="0">
                <a:solidFill>
                  <a:srgbClr val="000000"/>
                </a:solidFill>
                <a:latin typeface="Arial (Body)"/>
                <a:ea typeface="+mn-ea"/>
                <a:cs typeface="+mn-cs"/>
              </a:rPr>
              <a:t> processes are initiated and performed in anticipation of customer orders.</a:t>
            </a:r>
          </a:p>
        </p:txBody>
      </p:sp>
    </p:spTree>
    <p:extLst>
      <p:ext uri="{BB962C8B-B14F-4D97-AF65-F5344CB8AC3E}">
        <p14:creationId xmlns:p14="http://schemas.microsoft.com/office/powerpoint/2010/main" val="37395253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Cycle View of Supply Chain Processes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pic>
        <p:nvPicPr>
          <p:cNvPr id="5" name="Picture 4" descr="The supply chain process cycle has five stages, with a cycle between each of the first through fourth stages. The five stages are customer, retailer, distributor, manufacturer, and supplier. The full supply chain process is as follows, in order. Customer, and customer order cycle. Retailer, and replenishment cycle. Distributor, and manufacturing cycle. Manufacturer, and procurement cycle. Supplier."/>
          <p:cNvPicPr>
            <a:picLocks noChangeAspect="1"/>
          </p:cNvPicPr>
          <p:nvPr/>
        </p:nvPicPr>
        <p:blipFill>
          <a:blip r:embed="rId3"/>
          <a:stretch>
            <a:fillRect/>
          </a:stretch>
        </p:blipFill>
        <p:spPr>
          <a:xfrm>
            <a:off x="3110734" y="1759872"/>
            <a:ext cx="2922532" cy="3973982"/>
          </a:xfrm>
          <a:prstGeom prst="rect">
            <a:avLst/>
          </a:prstGeom>
        </p:spPr>
      </p:pic>
      <p:sp>
        <p:nvSpPr>
          <p:cNvPr id="3" name="Text Placeholder 2"/>
          <p:cNvSpPr>
            <a:spLocks noGrp="1"/>
          </p:cNvSpPr>
          <p:nvPr>
            <p:ph type="body" idx="1"/>
          </p:nvPr>
        </p:nvSpPr>
        <p:spPr>
          <a:xfrm>
            <a:off x="457200" y="5847251"/>
            <a:ext cx="8229600" cy="482108"/>
          </a:xfrm>
        </p:spPr>
        <p:txBody>
          <a:bodyPr/>
          <a:lstStyle/>
          <a:p>
            <a:pPr marL="0" indent="0">
              <a:buNone/>
            </a:pPr>
            <a:r>
              <a:rPr lang="en-US" sz="2000" b="1" dirty="0">
                <a:latin typeface="+mn-lt"/>
              </a:rPr>
              <a:t>Figure 1-3 </a:t>
            </a:r>
            <a:r>
              <a:rPr lang="en-US" sz="2000" dirty="0">
                <a:latin typeface="+mn-lt"/>
              </a:rPr>
              <a:t>Supply Chain Process Cycles</a:t>
            </a:r>
          </a:p>
        </p:txBody>
      </p:sp>
    </p:spTree>
    <p:extLst>
      <p:ext uri="{BB962C8B-B14F-4D97-AF65-F5344CB8AC3E}">
        <p14:creationId xmlns:p14="http://schemas.microsoft.com/office/powerpoint/2010/main" val="3929475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Learning Objectives</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4647396"/>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1.1</a:t>
            </a:r>
            <a:r>
              <a:rPr lang="en-US" sz="2400" kern="1200" dirty="0" smtClean="0">
                <a:solidFill>
                  <a:srgbClr val="000000"/>
                </a:solidFill>
                <a:latin typeface="Arial (Body)"/>
                <a:ea typeface="+mn-ea"/>
                <a:cs typeface="+mn-cs"/>
              </a:rPr>
              <a:t> Discuss </a:t>
            </a:r>
            <a:r>
              <a:rPr lang="en-US" sz="2400" kern="1200" dirty="0">
                <a:solidFill>
                  <a:srgbClr val="000000"/>
                </a:solidFill>
                <a:latin typeface="Arial (Body)"/>
                <a:ea typeface="+mn-ea"/>
                <a:cs typeface="+mn-cs"/>
              </a:rPr>
              <a:t>the goal of a supply chain and explain the impact of supply chain decisions on the success of a </a:t>
            </a:r>
            <a:r>
              <a:rPr lang="en-US" sz="2400" kern="1200" dirty="0" smtClean="0">
                <a:solidFill>
                  <a:srgbClr val="000000"/>
                </a:solidFill>
                <a:latin typeface="Arial (Body)"/>
                <a:ea typeface="+mn-ea"/>
                <a:cs typeface="+mn-cs"/>
              </a:rPr>
              <a:t>firm.</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1.2</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Define </a:t>
            </a:r>
            <a:r>
              <a:rPr lang="en-US" sz="2400" kern="1200" dirty="0">
                <a:solidFill>
                  <a:srgbClr val="000000"/>
                </a:solidFill>
                <a:latin typeface="Arial (Body)"/>
                <a:ea typeface="+mn-ea"/>
                <a:cs typeface="+mn-cs"/>
              </a:rPr>
              <a:t>the three key supply chain decision phases and explain the significance of each </a:t>
            </a:r>
            <a:r>
              <a:rPr lang="en-US" sz="2400" kern="1200" dirty="0" smtClean="0">
                <a:solidFill>
                  <a:srgbClr val="000000"/>
                </a:solidFill>
                <a:latin typeface="Arial (Body)"/>
                <a:ea typeface="+mn-ea"/>
                <a:cs typeface="+mn-cs"/>
              </a:rPr>
              <a:t>one.</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1.3</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Describe </a:t>
            </a:r>
            <a:r>
              <a:rPr lang="en-US" sz="2400" kern="1200" dirty="0">
                <a:solidFill>
                  <a:srgbClr val="000000"/>
                </a:solidFill>
                <a:latin typeface="Arial (Body)"/>
                <a:ea typeface="+mn-ea"/>
                <a:cs typeface="+mn-cs"/>
              </a:rPr>
              <a:t>the cycle and push/pull views along with the macro processes of a supply </a:t>
            </a:r>
            <a:r>
              <a:rPr lang="en-US" sz="2400" kern="1200" dirty="0" smtClean="0">
                <a:solidFill>
                  <a:srgbClr val="000000"/>
                </a:solidFill>
                <a:latin typeface="Arial (Body)"/>
                <a:ea typeface="+mn-ea"/>
                <a:cs typeface="+mn-cs"/>
              </a:rPr>
              <a:t>chain.</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1.4</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Identify </a:t>
            </a:r>
            <a:r>
              <a:rPr lang="en-US" sz="2400" kern="1200" dirty="0">
                <a:solidFill>
                  <a:srgbClr val="000000"/>
                </a:solidFill>
                <a:latin typeface="Arial (Body)"/>
                <a:ea typeface="+mn-ea"/>
                <a:cs typeface="+mn-cs"/>
              </a:rPr>
              <a:t>important issues and decisions to be addressed in a supply chain.</a:t>
            </a:r>
          </a:p>
          <a:p>
            <a:pPr marL="0" lvl="0" indent="0" defTabSz="457200">
              <a:spcAft>
                <a:spcPct val="0"/>
              </a:spcAft>
              <a:buSzPct val="100000"/>
              <a:buNone/>
            </a:pPr>
            <a:r>
              <a:rPr lang="en-US" sz="2400" b="1" kern="1200" dirty="0" smtClean="0">
                <a:solidFill>
                  <a:schemeClr val="tx2"/>
                </a:solidFill>
                <a:latin typeface="Arial (Body)"/>
                <a:ea typeface="+mn-ea"/>
                <a:cs typeface="+mn-cs"/>
              </a:rPr>
              <a:t>1.5</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Develop </a:t>
            </a:r>
            <a:r>
              <a:rPr lang="en-US" sz="2400" kern="1200" dirty="0">
                <a:solidFill>
                  <a:srgbClr val="000000"/>
                </a:solidFill>
                <a:latin typeface="Arial (Body)"/>
                <a:ea typeface="+mn-ea"/>
                <a:cs typeface="+mn-cs"/>
              </a:rPr>
              <a:t>skill that employers have identified as critical to success in the workplace.</a:t>
            </a:r>
          </a:p>
        </p:txBody>
      </p:sp>
    </p:spTree>
    <p:extLst>
      <p:ext uri="{BB962C8B-B14F-4D97-AF65-F5344CB8AC3E}">
        <p14:creationId xmlns:p14="http://schemas.microsoft.com/office/powerpoint/2010/main" val="30133610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Cycle View of Supply Chain Processes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pic>
        <p:nvPicPr>
          <p:cNvPr id="5" name="Picture 4" descr="The six sub processes in each supply chain process cycle are as follows, in order. Supplier stage markets product. Buyer stage places order. Supplier stage receives order. Supplier stage supplies order. Buyer stage receives supply. Buyer returns reverse flows to supplier or third party."/>
          <p:cNvPicPr>
            <a:picLocks noChangeAspect="1"/>
          </p:cNvPicPr>
          <p:nvPr/>
        </p:nvPicPr>
        <p:blipFill>
          <a:blip r:embed="rId2"/>
          <a:stretch>
            <a:fillRect/>
          </a:stretch>
        </p:blipFill>
        <p:spPr>
          <a:xfrm>
            <a:off x="1771156" y="1848690"/>
            <a:ext cx="5620244" cy="3784600"/>
          </a:xfrm>
          <a:prstGeom prst="rect">
            <a:avLst/>
          </a:prstGeom>
        </p:spPr>
      </p:pic>
      <p:sp>
        <p:nvSpPr>
          <p:cNvPr id="3" name="Text Placeholder 2"/>
          <p:cNvSpPr>
            <a:spLocks noGrp="1"/>
          </p:cNvSpPr>
          <p:nvPr>
            <p:ph type="body" idx="1"/>
          </p:nvPr>
        </p:nvSpPr>
        <p:spPr>
          <a:xfrm>
            <a:off x="457200" y="5820987"/>
            <a:ext cx="8229600" cy="450319"/>
          </a:xfrm>
        </p:spPr>
        <p:txBody>
          <a:bodyPr/>
          <a:lstStyle/>
          <a:p>
            <a:pPr marL="0" indent="0">
              <a:buNone/>
            </a:pPr>
            <a:r>
              <a:rPr lang="en-US" sz="2000" b="1" dirty="0">
                <a:latin typeface="+mn-lt"/>
              </a:rPr>
              <a:t>Figure 1-4 </a:t>
            </a:r>
            <a:r>
              <a:rPr lang="en-US" sz="2000" dirty="0">
                <a:latin typeface="+mn-lt"/>
              </a:rPr>
              <a:t>Subprocesses in Each Supply Chain Process Cycle</a:t>
            </a:r>
          </a:p>
        </p:txBody>
      </p:sp>
    </p:spTree>
    <p:extLst>
      <p:ext uri="{BB962C8B-B14F-4D97-AF65-F5344CB8AC3E}">
        <p14:creationId xmlns:p14="http://schemas.microsoft.com/office/powerpoint/2010/main" val="1120814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Push/Pull View of Supply Chain Processes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Supply chain processes fall into one of two categories depending on the timing of their execution relative to customer demand</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Pull: execution is initiated in response to a customer order (</a:t>
            </a:r>
            <a:r>
              <a:rPr lang="en-US" sz="2400" b="1" kern="1200" dirty="0">
                <a:solidFill>
                  <a:srgbClr val="000000"/>
                </a:solidFill>
                <a:latin typeface="Arial (Body)"/>
                <a:ea typeface="+mn-ea"/>
                <a:cs typeface="+mn-cs"/>
              </a:rPr>
              <a:t>reactive</a:t>
            </a:r>
            <a:r>
              <a:rPr lang="en-US" sz="2400" kern="1200" dirty="0">
                <a:solidFill>
                  <a:srgbClr val="000000"/>
                </a:solidFill>
                <a:latin typeface="Arial (Body)"/>
                <a:ea typeface="+mn-ea"/>
                <a:cs typeface="+mn-cs"/>
              </a:rPr>
              <a: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Push: execution is initiated in anticipation of customer orders (</a:t>
            </a:r>
            <a:r>
              <a:rPr lang="en-US" sz="2400" b="1" kern="1200" dirty="0">
                <a:solidFill>
                  <a:srgbClr val="000000"/>
                </a:solidFill>
                <a:latin typeface="Arial (Body)"/>
                <a:ea typeface="+mn-ea"/>
                <a:cs typeface="+mn-cs"/>
              </a:rPr>
              <a:t>speculative</a:t>
            </a:r>
            <a:r>
              <a:rPr lang="en-US" sz="2400" kern="1200" dirty="0">
                <a:solidFill>
                  <a:srgbClr val="000000"/>
                </a:solidFill>
                <a:latin typeface="Arial (Body)"/>
                <a:ea typeface="+mn-ea"/>
                <a:cs typeface="+mn-cs"/>
              </a:rPr>
              <a:t>)</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Push/pull boundary </a:t>
            </a:r>
            <a:r>
              <a:rPr lang="en-US" sz="2400" kern="1200" dirty="0">
                <a:solidFill>
                  <a:srgbClr val="000000"/>
                </a:solidFill>
                <a:latin typeface="Arial (Body)"/>
                <a:ea typeface="+mn-ea"/>
                <a:cs typeface="+mn-cs"/>
              </a:rPr>
              <a:t>separates push processes from pull processes</a:t>
            </a:r>
          </a:p>
        </p:txBody>
      </p:sp>
    </p:spTree>
    <p:extLst>
      <p:ext uri="{BB962C8B-B14F-4D97-AF65-F5344CB8AC3E}">
        <p14:creationId xmlns:p14="http://schemas.microsoft.com/office/powerpoint/2010/main" val="338378757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1-5 Push/Pull View of Supply Chains</a:t>
            </a:r>
            <a:endParaRPr lang="en-US" kern="1200" dirty="0">
              <a:latin typeface="Times New Roman" panose="02020603050405020304" pitchFamily="18" charset="0"/>
              <a:ea typeface="+mj-ea"/>
              <a:cs typeface="+mj-cs"/>
            </a:endParaRPr>
          </a:p>
        </p:txBody>
      </p:sp>
      <p:pic>
        <p:nvPicPr>
          <p:cNvPr id="5" name="Picture 4" descr="The push pull view of the supply chain. Processes are as follows, in order. Process 1, 2, 3, and so on. Process K, process K + 1, and so on. Process N minus 1, and process N. Processes 1 through process K are push processes. At process K, the push pull boundary occurs, and the customer arrives. Process K through process N are pull processes."/>
          <p:cNvPicPr>
            <a:picLocks noChangeAspect="1"/>
          </p:cNvPicPr>
          <p:nvPr/>
        </p:nvPicPr>
        <p:blipFill>
          <a:blip r:embed="rId3"/>
          <a:stretch>
            <a:fillRect/>
          </a:stretch>
        </p:blipFill>
        <p:spPr>
          <a:xfrm>
            <a:off x="819944" y="1823286"/>
            <a:ext cx="7476797" cy="4191218"/>
          </a:xfrm>
          <a:prstGeom prst="rect">
            <a:avLst/>
          </a:prstGeom>
        </p:spPr>
      </p:pic>
    </p:spTree>
    <p:extLst>
      <p:ext uri="{BB962C8B-B14F-4D97-AF65-F5344CB8AC3E}">
        <p14:creationId xmlns:p14="http://schemas.microsoft.com/office/powerpoint/2010/main" val="31733023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Push/Pull View – L</a:t>
            </a:r>
            <a:r>
              <a:rPr lang="en-US" sz="100" kern="1200" dirty="0" smtClean="0">
                <a:latin typeface="Times New Roman" panose="02020603050405020304" pitchFamily="18" charset="0"/>
                <a:ea typeface="+mj-ea"/>
                <a:cs typeface="+mj-cs"/>
              </a:rPr>
              <a:t> </a:t>
            </a:r>
            <a:r>
              <a:rPr lang="en-US" kern="1200" dirty="0" smtClean="0">
                <a:latin typeface="Times New Roman" panose="02020603050405020304" pitchFamily="18" charset="0"/>
                <a:ea typeface="+mj-ea"/>
                <a:cs typeface="+mj-cs"/>
              </a:rPr>
              <a:t>.</a:t>
            </a:r>
            <a:r>
              <a:rPr lang="en-US" sz="100" kern="1200" dirty="0" smtClean="0">
                <a:latin typeface="Times New Roman" panose="02020603050405020304" pitchFamily="18" charset="0"/>
                <a:ea typeface="+mj-ea"/>
                <a:cs typeface="+mj-cs"/>
              </a:rPr>
              <a:t> </a:t>
            </a:r>
            <a:r>
              <a:rPr lang="en-US" kern="1200" dirty="0" smtClean="0">
                <a:latin typeface="Times New Roman" panose="02020603050405020304" pitchFamily="18" charset="0"/>
                <a:ea typeface="+mj-ea"/>
                <a:cs typeface="+mj-cs"/>
              </a:rPr>
              <a:t>L. Bean</a:t>
            </a:r>
            <a:endParaRPr lang="en-US" kern="1200" dirty="0">
              <a:latin typeface="Times New Roman" panose="02020603050405020304" pitchFamily="18" charset="0"/>
              <a:ea typeface="+mj-ea"/>
              <a:cs typeface="+mj-cs"/>
            </a:endParaRPr>
          </a:p>
        </p:txBody>
      </p:sp>
      <p:pic>
        <p:nvPicPr>
          <p:cNvPr id="5" name="Picture 4" descr="Push pull processes for the supply chain of company, L L Bean. The supply chain has 4 stages, with a cycle between each of the first through third stages. The full supply chain cycle is as follows. Supplier, and procurement cycle. Manufacturer, and replenishment and manufacturing cycle. L L Bean, and customer order cycle. Customer. Push processes include procurement, manufacturing, and replenishment cycles, after which the customer order arrives at the L L Bean stage. The pull processes occur during the customer order cycle after the customer’s order arrives."/>
          <p:cNvPicPr>
            <a:picLocks noChangeAspect="1"/>
          </p:cNvPicPr>
          <p:nvPr/>
        </p:nvPicPr>
        <p:blipFill>
          <a:blip r:embed="rId2"/>
          <a:stretch>
            <a:fillRect/>
          </a:stretch>
        </p:blipFill>
        <p:spPr>
          <a:xfrm>
            <a:off x="1227040" y="1844763"/>
            <a:ext cx="6842554" cy="3866756"/>
          </a:xfrm>
          <a:prstGeom prst="rect">
            <a:avLst/>
          </a:prstGeom>
        </p:spPr>
      </p:pic>
      <p:sp>
        <p:nvSpPr>
          <p:cNvPr id="3" name="Text Placeholder 2"/>
          <p:cNvSpPr>
            <a:spLocks noGrp="1"/>
          </p:cNvSpPr>
          <p:nvPr>
            <p:ph type="body" idx="1"/>
          </p:nvPr>
        </p:nvSpPr>
        <p:spPr>
          <a:xfrm>
            <a:off x="457200" y="5859943"/>
            <a:ext cx="8229600" cy="454906"/>
          </a:xfrm>
        </p:spPr>
        <p:txBody>
          <a:bodyPr/>
          <a:lstStyle/>
          <a:p>
            <a:pPr marL="0" indent="0">
              <a:buNone/>
            </a:pPr>
            <a:r>
              <a:rPr lang="en-US" sz="2000" b="1" dirty="0">
                <a:latin typeface="+mn-lt"/>
              </a:rPr>
              <a:t>Figure 1-6 </a:t>
            </a:r>
            <a:r>
              <a:rPr lang="en-US" sz="2000" dirty="0">
                <a:latin typeface="+mn-lt"/>
              </a:rPr>
              <a:t>Push/Pull Processes for the </a:t>
            </a:r>
            <a:r>
              <a:rPr lang="en-US" sz="2000" dirty="0" smtClean="0">
                <a:latin typeface="+mn-lt"/>
              </a:rPr>
              <a:t>L.</a:t>
            </a:r>
            <a:r>
              <a:rPr lang="en-US" sz="100" dirty="0" smtClean="0">
                <a:latin typeface="+mn-lt"/>
              </a:rPr>
              <a:t> </a:t>
            </a:r>
            <a:r>
              <a:rPr lang="en-US" sz="2000" dirty="0" smtClean="0">
                <a:latin typeface="+mn-lt"/>
              </a:rPr>
              <a:t>L. </a:t>
            </a:r>
            <a:r>
              <a:rPr lang="en-US" sz="2000" dirty="0">
                <a:latin typeface="+mn-lt"/>
              </a:rPr>
              <a:t>Bean Supply Chain</a:t>
            </a:r>
          </a:p>
        </p:txBody>
      </p:sp>
    </p:spTree>
    <p:extLst>
      <p:ext uri="{BB962C8B-B14F-4D97-AF65-F5344CB8AC3E}">
        <p14:creationId xmlns:p14="http://schemas.microsoft.com/office/powerpoint/2010/main" val="31796987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Push/Pull View – Ethan Allen</a:t>
            </a:r>
            <a:endParaRPr lang="en-US" kern="1200" dirty="0">
              <a:latin typeface="Times New Roman" panose="02020603050405020304" pitchFamily="18" charset="0"/>
              <a:ea typeface="+mj-ea"/>
              <a:cs typeface="+mj-cs"/>
            </a:endParaRPr>
          </a:p>
        </p:txBody>
      </p:sp>
      <p:pic>
        <p:nvPicPr>
          <p:cNvPr id="5" name="Picture 4" descr="Push pull processes for the Ethan Allen Supply Chain for Customized Furniture. Push processes occur during the procurement cycle, after which the customer order arrives. Pull processes occur after the customer’s order arrives and during the customer order and manufacturing cycle."/>
          <p:cNvPicPr>
            <a:picLocks noChangeAspect="1"/>
          </p:cNvPicPr>
          <p:nvPr/>
        </p:nvPicPr>
        <p:blipFill>
          <a:blip r:embed="rId2"/>
          <a:stretch>
            <a:fillRect/>
          </a:stretch>
        </p:blipFill>
        <p:spPr>
          <a:xfrm>
            <a:off x="1722148" y="1662172"/>
            <a:ext cx="5699704" cy="3811677"/>
          </a:xfrm>
          <a:prstGeom prst="rect">
            <a:avLst/>
          </a:prstGeom>
        </p:spPr>
      </p:pic>
      <p:sp>
        <p:nvSpPr>
          <p:cNvPr id="3" name="Text Placeholder 2"/>
          <p:cNvSpPr>
            <a:spLocks noGrp="1"/>
          </p:cNvSpPr>
          <p:nvPr>
            <p:ph type="body" idx="1"/>
          </p:nvPr>
        </p:nvSpPr>
        <p:spPr>
          <a:xfrm>
            <a:off x="457200" y="5562114"/>
            <a:ext cx="8229600" cy="807153"/>
          </a:xfrm>
        </p:spPr>
        <p:txBody>
          <a:bodyPr/>
          <a:lstStyle/>
          <a:p>
            <a:pPr marL="0" indent="0">
              <a:buNone/>
            </a:pPr>
            <a:r>
              <a:rPr lang="en-US" sz="2000" b="1" dirty="0">
                <a:latin typeface="+mn-lt"/>
              </a:rPr>
              <a:t>Figure 1-7 </a:t>
            </a:r>
            <a:r>
              <a:rPr lang="en-US" sz="2000" dirty="0">
                <a:latin typeface="+mn-lt"/>
              </a:rPr>
              <a:t>Push/Pull Processes for Ethan Allen Supply Chain </a:t>
            </a:r>
            <a:r>
              <a:rPr lang="en-US" sz="2000" dirty="0" smtClean="0">
                <a:latin typeface="+mn-lt"/>
              </a:rPr>
              <a:t>for Customized </a:t>
            </a:r>
            <a:r>
              <a:rPr lang="en-US" sz="2000" dirty="0">
                <a:latin typeface="+mn-lt"/>
              </a:rPr>
              <a:t>Furniture</a:t>
            </a:r>
          </a:p>
        </p:txBody>
      </p:sp>
    </p:spTree>
    <p:extLst>
      <p:ext uri="{BB962C8B-B14F-4D97-AF65-F5344CB8AC3E}">
        <p14:creationId xmlns:p14="http://schemas.microsoft.com/office/powerpoint/2010/main" val="16896948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Supply Chain Macro Processes</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685868"/>
          </a:xfrm>
        </p:spPr>
        <p:txBody>
          <a:bodyPr wrap="square" lIns="91425" tIns="91425" rIns="91425" bIns="91425">
            <a:spAutoFit/>
          </a:bodyPr>
          <a:lstStyle/>
          <a:p>
            <a:pPr marL="0" lvl="0" indent="0" defTabSz="457200">
              <a:spcAft>
                <a:spcPct val="0"/>
              </a:spcAft>
              <a:buNone/>
              <a:tabLst/>
            </a:pPr>
            <a:r>
              <a:rPr lang="en-US" sz="2400" kern="1200" dirty="0">
                <a:solidFill>
                  <a:srgbClr val="000000"/>
                </a:solidFill>
                <a:latin typeface="Arial (Body)"/>
                <a:ea typeface="+mn-ea"/>
                <a:cs typeface="+mn-cs"/>
              </a:rPr>
              <a:t>Supply chain processes discussed in the two views can be classified into</a:t>
            </a:r>
          </a:p>
          <a:p>
            <a:pPr marL="432000" lvl="1" indent="-432000" defTabSz="457200">
              <a:spcBef>
                <a:spcPts val="1500"/>
              </a:spcBef>
              <a:spcAft>
                <a:spcPct val="0"/>
              </a:spcAft>
              <a:buSzPts val="2400"/>
              <a:buNone/>
            </a:pPr>
            <a:r>
              <a:rPr lang="en-US" sz="2400" b="1" kern="1200" dirty="0" smtClean="0">
                <a:solidFill>
                  <a:schemeClr val="tx2"/>
                </a:solidFill>
                <a:latin typeface="Arial (Body)"/>
                <a:ea typeface="+mn-ea"/>
                <a:cs typeface="+mn-cs"/>
              </a:rPr>
              <a:t>1. </a:t>
            </a:r>
            <a:r>
              <a:rPr lang="en-US" sz="2400" b="1" kern="1200" dirty="0" smtClean="0">
                <a:solidFill>
                  <a:srgbClr val="000000"/>
                </a:solidFill>
                <a:latin typeface="Arial (Body)"/>
                <a:ea typeface="+mn-ea"/>
                <a:cs typeface="+mn-cs"/>
              </a:rPr>
              <a:t>Customer </a:t>
            </a:r>
            <a:r>
              <a:rPr lang="en-US" sz="2400" b="1" kern="1200" dirty="0">
                <a:solidFill>
                  <a:srgbClr val="000000"/>
                </a:solidFill>
                <a:latin typeface="Arial (Body)"/>
                <a:ea typeface="+mn-ea"/>
                <a:cs typeface="+mn-cs"/>
              </a:rPr>
              <a:t>Relationship Management </a:t>
            </a:r>
            <a:r>
              <a:rPr lang="en-US" sz="2400" b="1" kern="1200" dirty="0" smtClean="0">
                <a:solidFill>
                  <a:srgbClr val="000000"/>
                </a:solidFill>
                <a:latin typeface="Arial (Body)"/>
                <a:ea typeface="+mn-ea"/>
                <a:cs typeface="+mn-cs"/>
              </a:rPr>
              <a:t>(C</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R</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M):</a:t>
            </a:r>
            <a:endParaRPr lang="en-US" sz="2400" b="1" kern="1200" dirty="0">
              <a:solidFill>
                <a:srgbClr val="000000"/>
              </a:solidFill>
              <a:latin typeface="Arial (Body)"/>
              <a:ea typeface="+mn-ea"/>
              <a:cs typeface="+mn-cs"/>
            </a:endParaRPr>
          </a:p>
          <a:p>
            <a:pPr marL="741600" lvl="1" indent="-284400" defTabSz="457200">
              <a:spcAft>
                <a:spcPct val="0"/>
              </a:spcAft>
              <a:buFontTx/>
              <a:buChar char="–"/>
            </a:pPr>
            <a:r>
              <a:rPr lang="en-US" sz="2400" kern="1200" dirty="0">
                <a:solidFill>
                  <a:srgbClr val="000000"/>
                </a:solidFill>
                <a:latin typeface="Arial (Body)"/>
                <a:ea typeface="+mn-ea"/>
                <a:cs typeface="+mn-cs"/>
              </a:rPr>
              <a:t>all processes at the interface between the firm and its customers</a:t>
            </a:r>
          </a:p>
          <a:p>
            <a:pPr marL="432000" lvl="1" indent="-432000" defTabSz="457200">
              <a:spcBef>
                <a:spcPts val="1500"/>
              </a:spcBef>
              <a:spcAft>
                <a:spcPct val="0"/>
              </a:spcAft>
              <a:buSzPts val="2400"/>
              <a:buNone/>
            </a:pPr>
            <a:r>
              <a:rPr lang="en-US" sz="2400" b="1" kern="1200" dirty="0" smtClean="0">
                <a:solidFill>
                  <a:schemeClr val="tx2"/>
                </a:solidFill>
                <a:latin typeface="Arial (Body)"/>
                <a:ea typeface="+mn-ea"/>
                <a:cs typeface="+mn-cs"/>
              </a:rPr>
              <a:t>2. </a:t>
            </a:r>
            <a:r>
              <a:rPr lang="en-US" sz="2400" b="1" kern="1200" dirty="0" smtClean="0">
                <a:solidFill>
                  <a:srgbClr val="000000"/>
                </a:solidFill>
                <a:latin typeface="Arial (Body)"/>
                <a:ea typeface="+mn-ea"/>
                <a:cs typeface="+mn-cs"/>
              </a:rPr>
              <a:t>Internal </a:t>
            </a:r>
            <a:r>
              <a:rPr lang="en-US" sz="2400" b="1" kern="1200" dirty="0">
                <a:solidFill>
                  <a:srgbClr val="000000"/>
                </a:solidFill>
                <a:latin typeface="Arial (Body)"/>
                <a:ea typeface="+mn-ea"/>
                <a:cs typeface="+mn-cs"/>
              </a:rPr>
              <a:t>Supply Chain Management </a:t>
            </a:r>
            <a:r>
              <a:rPr lang="en-US" sz="2400" b="1" kern="1200" dirty="0" smtClean="0">
                <a:solidFill>
                  <a:srgbClr val="000000"/>
                </a:solidFill>
                <a:latin typeface="Arial (Body)"/>
                <a:ea typeface="+mn-ea"/>
                <a:cs typeface="+mn-cs"/>
              </a:rPr>
              <a:t>(I</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S</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C</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M):</a:t>
            </a:r>
            <a:endParaRPr lang="en-US" sz="2400" b="1" kern="1200" dirty="0">
              <a:solidFill>
                <a:srgbClr val="000000"/>
              </a:solidFill>
              <a:latin typeface="Arial (Body)"/>
              <a:ea typeface="+mn-ea"/>
              <a:cs typeface="+mn-cs"/>
            </a:endParaRPr>
          </a:p>
          <a:p>
            <a:pPr marL="741600" lvl="1" indent="-284400" defTabSz="457200">
              <a:spcAft>
                <a:spcPct val="0"/>
              </a:spcAft>
              <a:buFontTx/>
              <a:buChar char="–"/>
            </a:pPr>
            <a:r>
              <a:rPr lang="en-US" sz="2400" kern="1200" dirty="0">
                <a:solidFill>
                  <a:srgbClr val="000000"/>
                </a:solidFill>
                <a:latin typeface="Arial (Body)"/>
                <a:ea typeface="+mn-ea"/>
                <a:cs typeface="+mn-cs"/>
              </a:rPr>
              <a:t>all processes that are internal to the firm</a:t>
            </a:r>
          </a:p>
          <a:p>
            <a:pPr marL="432000" lvl="1" indent="-432000" defTabSz="457200">
              <a:spcBef>
                <a:spcPts val="1500"/>
              </a:spcBef>
              <a:spcAft>
                <a:spcPct val="0"/>
              </a:spcAft>
              <a:buSzPts val="2400"/>
              <a:buNone/>
            </a:pPr>
            <a:r>
              <a:rPr lang="en-US" sz="2400" b="1" kern="1200" dirty="0" smtClean="0">
                <a:solidFill>
                  <a:schemeClr val="tx2"/>
                </a:solidFill>
                <a:latin typeface="Arial (Body)"/>
                <a:ea typeface="+mn-ea"/>
                <a:cs typeface="+mn-cs"/>
              </a:rPr>
              <a:t>3. </a:t>
            </a:r>
            <a:r>
              <a:rPr lang="en-US" sz="2400" b="1" kern="1200" dirty="0" smtClean="0">
                <a:solidFill>
                  <a:srgbClr val="000000"/>
                </a:solidFill>
                <a:latin typeface="Arial (Body)"/>
                <a:ea typeface="+mn-ea"/>
                <a:cs typeface="+mn-cs"/>
              </a:rPr>
              <a:t>Supplier </a:t>
            </a:r>
            <a:r>
              <a:rPr lang="en-US" sz="2400" b="1" kern="1200" dirty="0">
                <a:solidFill>
                  <a:srgbClr val="000000"/>
                </a:solidFill>
                <a:latin typeface="Arial (Body)"/>
                <a:ea typeface="+mn-ea"/>
                <a:cs typeface="+mn-cs"/>
              </a:rPr>
              <a:t>Relationship Management </a:t>
            </a:r>
            <a:r>
              <a:rPr lang="en-US" sz="2400" b="1" kern="1200" dirty="0" smtClean="0">
                <a:solidFill>
                  <a:srgbClr val="000000"/>
                </a:solidFill>
                <a:latin typeface="Arial (Body)"/>
                <a:ea typeface="+mn-ea"/>
                <a:cs typeface="+mn-cs"/>
              </a:rPr>
              <a:t>(S</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R</a:t>
            </a:r>
            <a:r>
              <a:rPr lang="en-US" sz="100" b="1" kern="1200" dirty="0" smtClean="0">
                <a:solidFill>
                  <a:srgbClr val="000000"/>
                </a:solidFill>
                <a:latin typeface="Arial (Body)"/>
                <a:ea typeface="+mn-ea"/>
                <a:cs typeface="+mn-cs"/>
              </a:rPr>
              <a:t> </a:t>
            </a:r>
            <a:r>
              <a:rPr lang="en-US" sz="2400" b="1" kern="1200" dirty="0" smtClean="0">
                <a:solidFill>
                  <a:srgbClr val="000000"/>
                </a:solidFill>
                <a:latin typeface="Arial (Body)"/>
                <a:ea typeface="+mn-ea"/>
                <a:cs typeface="+mn-cs"/>
              </a:rPr>
              <a:t>M):</a:t>
            </a:r>
            <a:endParaRPr lang="en-US" sz="2400" b="1" kern="1200" dirty="0">
              <a:solidFill>
                <a:srgbClr val="000000"/>
              </a:solidFill>
              <a:latin typeface="Arial (Body)"/>
              <a:ea typeface="+mn-ea"/>
              <a:cs typeface="+mn-cs"/>
            </a:endParaRPr>
          </a:p>
          <a:p>
            <a:pPr marL="741600" lvl="0" indent="-284400" defTabSz="457200">
              <a:spcBef>
                <a:spcPts val="600"/>
              </a:spcBef>
              <a:spcAft>
                <a:spcPct val="0"/>
              </a:spcAft>
              <a:buFontTx/>
              <a:buChar char="–"/>
              <a:tabLst/>
            </a:pPr>
            <a:r>
              <a:rPr lang="en-US" sz="2400" kern="1200" dirty="0">
                <a:solidFill>
                  <a:srgbClr val="000000"/>
                </a:solidFill>
                <a:latin typeface="Arial (Body)"/>
                <a:ea typeface="+mn-ea"/>
                <a:cs typeface="+mn-cs"/>
              </a:rPr>
              <a:t>all processes at the interface between the firm and its suppliers</a:t>
            </a:r>
          </a:p>
        </p:txBody>
      </p:sp>
    </p:spTree>
    <p:extLst>
      <p:ext uri="{BB962C8B-B14F-4D97-AF65-F5344CB8AC3E}">
        <p14:creationId xmlns:p14="http://schemas.microsoft.com/office/powerpoint/2010/main" val="13366352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Figure 1-8 Supply Chain Macro Processes</a:t>
            </a:r>
            <a:endParaRPr lang="en-US" sz="2000" b="0" kern="1200" dirty="0">
              <a:latin typeface="Times New Roman" panose="02020603050405020304" pitchFamily="18" charset="0"/>
              <a:ea typeface="+mj-ea"/>
              <a:cs typeface="+mj-cs"/>
            </a:endParaRPr>
          </a:p>
        </p:txBody>
      </p:sp>
      <p:pic>
        <p:nvPicPr>
          <p:cNvPr id="5" name="Picture 4" descr="Supply chain macro processes, which includes the supplier, firm, and customer. Supplier, or S R M. Macro processes are as follows. Source, negotiate, buy, design collaboration, supply collaboration. Firm, or I S C M. Macro processes are as follows. Strategic planning, demand planning, supply planning, fulfillment, field service. Customer, or C R M. Macro processes are as follows. Market, price, sell, call center, order management."/>
          <p:cNvPicPr>
            <a:picLocks noChangeAspect="1"/>
          </p:cNvPicPr>
          <p:nvPr/>
        </p:nvPicPr>
        <p:blipFill>
          <a:blip r:embed="rId2"/>
          <a:stretch>
            <a:fillRect/>
          </a:stretch>
        </p:blipFill>
        <p:spPr>
          <a:xfrm>
            <a:off x="696962" y="2251866"/>
            <a:ext cx="7746012" cy="2602827"/>
          </a:xfrm>
          <a:prstGeom prst="rect">
            <a:avLst/>
          </a:prstGeom>
        </p:spPr>
      </p:pic>
    </p:spTree>
    <p:extLst>
      <p:ext uri="{BB962C8B-B14F-4D97-AF65-F5344CB8AC3E}">
        <p14:creationId xmlns:p14="http://schemas.microsoft.com/office/powerpoint/2010/main" val="22030911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0" indent="0">
              <a:buNone/>
            </a:pPr>
            <a:r>
              <a:rPr lang="en-US" sz="2400" dirty="0">
                <a:latin typeface="+mn-lt"/>
              </a:rPr>
              <a:t>The cycle view divides processes into cycles, each performed at the interface between two successive stages of a supply chain. Each cycle starts with an order placed by one stage of the supply chain and ends when the order is received from the supplier stage. A push/pull view of a supply chain characterizes processes based on their timing relative to that of a customer order. Pull processes are performed in response to a customer order, whereas push processes are performed in anticipation of customer </a:t>
            </a:r>
            <a:r>
              <a:rPr lang="en-US" sz="2400" dirty="0" smtClean="0">
                <a:latin typeface="+mn-lt"/>
              </a:rPr>
              <a:t>orders.</a:t>
            </a:r>
          </a:p>
        </p:txBody>
      </p:sp>
    </p:spTree>
    <p:extLst>
      <p:ext uri="{BB962C8B-B14F-4D97-AF65-F5344CB8AC3E}">
        <p14:creationId xmlns:p14="http://schemas.microsoft.com/office/powerpoint/2010/main" val="12259995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All supply chain processes within a firm can be classified into three macro processes: </a:t>
            </a: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a:t>
            </a:r>
            <a:r>
              <a:rPr lang="en-US" sz="2200" kern="1200" dirty="0">
                <a:solidFill>
                  <a:srgbClr val="000000"/>
                </a:solidFill>
                <a:latin typeface="Arial (Body)"/>
                <a:ea typeface="+mn-ea"/>
                <a:cs typeface="+mn-cs"/>
              </a:rPr>
              <a:t>, </a:t>
            </a:r>
            <a:r>
              <a:rPr lang="en-US" sz="22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 </a:t>
            </a:r>
            <a:r>
              <a:rPr lang="en-US" sz="2200" kern="1200" dirty="0">
                <a:solidFill>
                  <a:srgbClr val="000000"/>
                </a:solidFill>
                <a:latin typeface="Arial (Body)"/>
                <a:ea typeface="+mn-ea"/>
                <a:cs typeface="+mn-cs"/>
              </a:rPr>
              <a:t>and </a:t>
            </a:r>
            <a:r>
              <a:rPr lang="en-US" sz="22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 </a:t>
            </a:r>
            <a:r>
              <a:rPr lang="en-US" sz="2200" kern="1200" dirty="0">
                <a:solidFill>
                  <a:srgbClr val="000000"/>
                </a:solidFill>
                <a:latin typeface="Arial (Body)"/>
                <a:ea typeface="+mn-ea"/>
                <a:cs typeface="+mn-cs"/>
              </a:rPr>
              <a:t>The </a:t>
            </a: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 macro </a:t>
            </a:r>
            <a:r>
              <a:rPr lang="en-US" sz="2200" kern="1200" dirty="0">
                <a:solidFill>
                  <a:srgbClr val="000000"/>
                </a:solidFill>
                <a:latin typeface="Arial (Body)"/>
                <a:ea typeface="+mn-ea"/>
                <a:cs typeface="+mn-cs"/>
              </a:rPr>
              <a:t>process consists of all processes at the interface between the firm and the customer that work to generate, receive, and track customer orders. The </a:t>
            </a:r>
            <a:r>
              <a:rPr lang="en-US" sz="22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 macro </a:t>
            </a:r>
            <a:r>
              <a:rPr lang="en-US" sz="2200" kern="1200" dirty="0">
                <a:solidFill>
                  <a:srgbClr val="000000"/>
                </a:solidFill>
                <a:latin typeface="Arial (Body)"/>
                <a:ea typeface="+mn-ea"/>
                <a:cs typeface="+mn-cs"/>
              </a:rPr>
              <a:t>process consists of all supply chain processes that are internal to the firm and work to plan for and fulfill customer orders. The </a:t>
            </a:r>
            <a:r>
              <a:rPr lang="en-US" sz="22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M macro </a:t>
            </a:r>
            <a:r>
              <a:rPr lang="en-US" sz="2200" kern="1200" dirty="0">
                <a:solidFill>
                  <a:srgbClr val="000000"/>
                </a:solidFill>
                <a:latin typeface="Arial (Body)"/>
                <a:ea typeface="+mn-ea"/>
                <a:cs typeface="+mn-cs"/>
              </a:rPr>
              <a:t>process consists of all supply chain processes at the inter- face between the firm and its suppliers that work to evaluate and select suppliers and then source goods and services from them. Integration among the three macro processes is crucial for successful supply chain </a:t>
            </a:r>
            <a:r>
              <a:rPr lang="en-US" sz="2200" kern="1200" dirty="0" smtClean="0">
                <a:solidFill>
                  <a:srgbClr val="000000"/>
                </a:solidFill>
                <a:latin typeface="Arial (Body)"/>
                <a:ea typeface="+mn-ea"/>
                <a:cs typeface="+mn-cs"/>
              </a:rPr>
              <a:t>management.</a:t>
            </a:r>
            <a:endParaRPr lang="en-US" sz="2200" kern="1200" dirty="0">
              <a:solidFill>
                <a:srgbClr val="000000"/>
              </a:solidFill>
              <a:latin typeface="Arial (Body)"/>
              <a:ea typeface="+mn-ea"/>
              <a:cs typeface="+mn-cs"/>
            </a:endParaRPr>
          </a:p>
        </p:txBody>
      </p:sp>
    </p:spTree>
    <p:extLst>
      <p:ext uri="{BB962C8B-B14F-4D97-AF65-F5344CB8AC3E}">
        <p14:creationId xmlns:p14="http://schemas.microsoft.com/office/powerpoint/2010/main" val="25545963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Examples of Supply Chains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36242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Gateway and Apple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Zara</a:t>
            </a:r>
          </a:p>
          <a:p>
            <a:pPr marL="255651" lvl="0" indent="-255651" defTabSz="457200">
              <a:spcAft>
                <a:spcPct val="0"/>
              </a:spcAft>
              <a:tabLst/>
            </a:pPr>
            <a:r>
              <a:rPr lang="en-US" sz="2400" dirty="0">
                <a:latin typeface="+mn-lt"/>
              </a:rPr>
              <a:t>W.W. Grainger and McMaster-Carr</a:t>
            </a:r>
            <a:endParaRPr lang="en-US" sz="2400" kern="1200" dirty="0">
              <a:solidFill>
                <a:srgbClr val="000000"/>
              </a:solidFill>
              <a:latin typeface="+mn-lt"/>
              <a:ea typeface="+mn-ea"/>
              <a:cs typeface="+mn-cs"/>
            </a:endParaRP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Toyota</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Amazon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Macy's</a:t>
            </a:r>
          </a:p>
        </p:txBody>
      </p:sp>
    </p:spTree>
    <p:extLst>
      <p:ext uri="{BB962C8B-B14F-4D97-AF65-F5344CB8AC3E}">
        <p14:creationId xmlns:p14="http://schemas.microsoft.com/office/powerpoint/2010/main" val="11310322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What Is a Supply Chain?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All parties involved, directly or indirectly, in fulfilling a customer request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Includes manufacturers, suppliers, transporters, warehouses, retailers, and customers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Within each organization, the supply chain includes all functions involved in receiving and fulfilling a customer request (new product development, marketing, operations, distribution, finance, customer service</a:t>
            </a:r>
            <a:r>
              <a:rPr lang="en-US" sz="2400" kern="1200" dirty="0" smtClean="0">
                <a:solidFill>
                  <a:srgbClr val="000000"/>
                </a:solidFill>
                <a:latin typeface="Arial (Body)"/>
                <a:ea typeface="+mn-ea"/>
                <a:cs typeface="+mn-cs"/>
              </a:rPr>
              <a:t>)</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7698603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Gateway and Apple</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432000" indent="-432000">
              <a:buFont typeface="+mj-lt"/>
              <a:buAutoNum type="arabicPeriod"/>
            </a:pPr>
            <a:r>
              <a:rPr lang="en-US" sz="2000" dirty="0">
                <a:latin typeface="+mn-lt"/>
              </a:rPr>
              <a:t>Why did Gateway choose not to carry any finished-product inventory at its retail stores? Why did Apple choose to carry inventory at its stores?</a:t>
            </a:r>
          </a:p>
          <a:p>
            <a:pPr marL="432000" indent="-432000">
              <a:buFont typeface="+mj-lt"/>
              <a:buAutoNum type="arabicPeriod"/>
            </a:pPr>
            <a:r>
              <a:rPr lang="en-US" sz="2000" dirty="0">
                <a:latin typeface="+mn-lt"/>
              </a:rPr>
              <a:t>What are the characteristics of products that are most suitable to be carried in finished-goods inventory in a retail store? What characterizes products that are best manufactured to order?</a:t>
            </a:r>
          </a:p>
          <a:p>
            <a:pPr marL="432000" indent="-432000">
              <a:buFont typeface="+mj-lt"/>
              <a:buAutoNum type="arabicPeriod"/>
            </a:pPr>
            <a:r>
              <a:rPr lang="en-US" sz="2000" dirty="0">
                <a:latin typeface="+mn-lt"/>
              </a:rPr>
              <a:t>How does product variety affect the level of inventory a retail store must carry?</a:t>
            </a:r>
          </a:p>
          <a:p>
            <a:pPr marL="432000" indent="-432000">
              <a:buFont typeface="+mj-lt"/>
              <a:buAutoNum type="arabicPeriod"/>
            </a:pPr>
            <a:r>
              <a:rPr lang="en-US" sz="2000" dirty="0">
                <a:latin typeface="+mn-lt"/>
              </a:rPr>
              <a:t>Is a direct selling supply chain without retail stores always less expensive than a supply chain with retail stores?</a:t>
            </a:r>
          </a:p>
          <a:p>
            <a:pPr marL="432000" indent="-432000">
              <a:buFont typeface="+mj-lt"/>
              <a:buAutoNum type="arabicPeriod"/>
            </a:pPr>
            <a:r>
              <a:rPr lang="en-US" sz="2000" dirty="0">
                <a:latin typeface="+mn-lt"/>
              </a:rPr>
              <a:t>What factors explain the success of Apple retail and the failure of Gateway Country stores</a:t>
            </a:r>
            <a:r>
              <a:rPr lang="en-US" sz="2000" dirty="0" smtClean="0">
                <a:latin typeface="+mn-lt"/>
              </a:rPr>
              <a:t>?</a:t>
            </a:r>
            <a:endParaRPr lang="en-US" sz="2000" dirty="0">
              <a:latin typeface="+mn-lt"/>
            </a:endParaRPr>
          </a:p>
        </p:txBody>
      </p:sp>
    </p:spTree>
    <p:extLst>
      <p:ext uri="{BB962C8B-B14F-4D97-AF65-F5344CB8AC3E}">
        <p14:creationId xmlns:p14="http://schemas.microsoft.com/office/powerpoint/2010/main" val="119570899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Zara</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Bef>
                <a:spcPts val="600"/>
              </a:spcBef>
              <a:spcAft>
                <a:spcPct val="0"/>
              </a:spcAft>
              <a:buSzPts val="2400"/>
              <a:buFont typeface="+mj-lt"/>
              <a:buAutoNum type="arabicPeriod"/>
              <a:tabLst/>
            </a:pPr>
            <a:r>
              <a:rPr lang="en-US" sz="2000" kern="1200" dirty="0">
                <a:solidFill>
                  <a:srgbClr val="000000"/>
                </a:solidFill>
                <a:latin typeface="Arial (Body)"/>
                <a:ea typeface="+mn-ea"/>
                <a:cs typeface="+mn-cs"/>
              </a:rPr>
              <a:t>What advantage does Zara gain against the competition by having a very responsive supply chain?</a:t>
            </a:r>
          </a:p>
          <a:p>
            <a:pPr marL="432054" lvl="0" indent="-432054" defTabSz="457200">
              <a:spcBef>
                <a:spcPts val="600"/>
              </a:spcBef>
              <a:spcAft>
                <a:spcPct val="0"/>
              </a:spcAft>
              <a:buSzPts val="2400"/>
              <a:buFont typeface="+mj-lt"/>
              <a:buAutoNum type="arabicPeriod"/>
              <a:tabLst/>
            </a:pPr>
            <a:r>
              <a:rPr lang="en-US" sz="2000" kern="1200" dirty="0">
                <a:solidFill>
                  <a:srgbClr val="000000"/>
                </a:solidFill>
                <a:latin typeface="Arial (Body)"/>
                <a:ea typeface="+mn-ea"/>
                <a:cs typeface="+mn-cs"/>
              </a:rPr>
              <a:t>Why has Inditex chosen to have both in-house manufacturing and outsourced manufacturing? Why has Inditex maintained manufacturing capacity in Europe even though manufacturing in Asia is much cheaper?</a:t>
            </a:r>
          </a:p>
          <a:p>
            <a:pPr marL="432054" lvl="0" indent="-432054" defTabSz="457200">
              <a:spcBef>
                <a:spcPts val="600"/>
              </a:spcBef>
              <a:spcAft>
                <a:spcPct val="0"/>
              </a:spcAft>
              <a:buSzPts val="2400"/>
              <a:buFont typeface="+mj-lt"/>
              <a:buAutoNum type="arabicPeriod"/>
              <a:tabLst/>
            </a:pPr>
            <a:r>
              <a:rPr lang="en-US" sz="2000" kern="1200" dirty="0">
                <a:solidFill>
                  <a:srgbClr val="000000"/>
                </a:solidFill>
                <a:latin typeface="Arial (Body)"/>
                <a:ea typeface="+mn-ea"/>
                <a:cs typeface="+mn-cs"/>
              </a:rPr>
              <a:t>Why does Zara source products with uncertain demand from local manufacturers and products with predictable demand from Asian manufacturers?</a:t>
            </a:r>
          </a:p>
          <a:p>
            <a:pPr marL="432054" lvl="0" indent="-432054" defTabSz="457200">
              <a:spcBef>
                <a:spcPts val="600"/>
              </a:spcBef>
              <a:spcAft>
                <a:spcPct val="0"/>
              </a:spcAft>
              <a:buSzPts val="2400"/>
              <a:buFont typeface="+mj-lt"/>
              <a:buAutoNum type="arabicPeriod"/>
              <a:tabLst/>
            </a:pPr>
            <a:r>
              <a:rPr lang="en-US" sz="2000" kern="1200" dirty="0">
                <a:solidFill>
                  <a:srgbClr val="000000"/>
                </a:solidFill>
                <a:latin typeface="Arial (Body)"/>
                <a:ea typeface="+mn-ea"/>
                <a:cs typeface="+mn-cs"/>
              </a:rPr>
              <a:t>What advantage does Zara gain from replenishing its stores multiple times a week compared to a less frequent </a:t>
            </a:r>
            <a:r>
              <a:rPr lang="en-US" sz="2000" kern="1200" dirty="0" smtClean="0">
                <a:solidFill>
                  <a:srgbClr val="000000"/>
                </a:solidFill>
                <a:latin typeface="Arial (Body)"/>
                <a:ea typeface="+mn-ea"/>
                <a:cs typeface="+mn-cs"/>
              </a:rPr>
              <a:t>schedule?</a:t>
            </a:r>
            <a:endParaRPr lang="en-US" sz="2000" kern="1200" dirty="0">
              <a:solidFill>
                <a:srgbClr val="000000"/>
              </a:solidFill>
              <a:latin typeface="Arial (Body)"/>
              <a:ea typeface="+mn-ea"/>
              <a:cs typeface="+mn-cs"/>
            </a:endParaRPr>
          </a:p>
          <a:p>
            <a:pPr marL="432054" lvl="0" indent="-432054" defTabSz="457200">
              <a:spcBef>
                <a:spcPts val="600"/>
              </a:spcBef>
              <a:spcAft>
                <a:spcPct val="0"/>
              </a:spcAft>
              <a:buSzPts val="2400"/>
              <a:buFont typeface="+mj-lt"/>
              <a:buAutoNum type="arabicPeriod"/>
              <a:tabLst/>
            </a:pPr>
            <a:r>
              <a:rPr lang="en-US" sz="2000" kern="1200" dirty="0">
                <a:solidFill>
                  <a:srgbClr val="000000"/>
                </a:solidFill>
                <a:latin typeface="Arial (Body)"/>
                <a:ea typeface="+mn-ea"/>
                <a:cs typeface="+mn-cs"/>
              </a:rPr>
              <a:t>Do you think Zara’s responsive replenishment infrastructure is better suited for online sales or retail </a:t>
            </a:r>
            <a:r>
              <a:rPr lang="en-US" sz="2000" kern="1200" dirty="0" smtClean="0">
                <a:solidFill>
                  <a:srgbClr val="000000"/>
                </a:solidFill>
                <a:latin typeface="Arial (Body)"/>
                <a:ea typeface="+mn-ea"/>
                <a:cs typeface="+mn-cs"/>
              </a:rPr>
              <a:t>sales?</a:t>
            </a:r>
          </a:p>
        </p:txBody>
      </p:sp>
    </p:spTree>
    <p:extLst>
      <p:ext uri="{BB962C8B-B14F-4D97-AF65-F5344CB8AC3E}">
        <p14:creationId xmlns:p14="http://schemas.microsoft.com/office/powerpoint/2010/main" val="35424637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dirty="0"/>
              <a:t>W.W. Grainger and McMaster-Carr</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062686" cy="4647396"/>
          </a:xfrm>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000" kern="1200" dirty="0" smtClean="0">
                <a:solidFill>
                  <a:srgbClr val="000000"/>
                </a:solidFill>
                <a:latin typeface="Arial (Body)"/>
                <a:ea typeface="+mn-ea"/>
                <a:cs typeface="+mn-cs"/>
              </a:rPr>
              <a:t>How many D</a:t>
            </a:r>
            <a:r>
              <a:rPr lang="en-US" sz="100" kern="1200" dirty="0" smtClean="0">
                <a:solidFill>
                  <a:srgbClr val="000000"/>
                </a:solidFill>
                <a:latin typeface="Arial (Body)"/>
                <a:ea typeface="+mn-ea"/>
                <a:cs typeface="+mn-cs"/>
              </a:rPr>
              <a:t> </a:t>
            </a:r>
            <a:r>
              <a:rPr lang="en-US" sz="2000" kern="1200" dirty="0" smtClean="0">
                <a:solidFill>
                  <a:srgbClr val="000000"/>
                </a:solidFill>
                <a:latin typeface="Arial (Body)"/>
                <a:ea typeface="+mn-ea"/>
                <a:cs typeface="+mn-cs"/>
              </a:rPr>
              <a:t>Cs should be built and where should they be located?</a:t>
            </a:r>
          </a:p>
          <a:p>
            <a:pPr marL="432054" lvl="0" indent="-432054" defTabSz="457200">
              <a:spcAft>
                <a:spcPct val="0"/>
              </a:spcAft>
              <a:buSzPts val="2400"/>
              <a:buFont typeface="+mj-lt"/>
              <a:buAutoNum type="arabicPeriod"/>
              <a:tabLst/>
            </a:pPr>
            <a:r>
              <a:rPr lang="en-US" sz="2000" kern="1200" dirty="0" smtClean="0">
                <a:solidFill>
                  <a:srgbClr val="000000"/>
                </a:solidFill>
                <a:latin typeface="Arial (Body)"/>
                <a:ea typeface="+mn-ea"/>
                <a:cs typeface="+mn-cs"/>
              </a:rPr>
              <a:t>How should product stocking be managed at the D</a:t>
            </a:r>
            <a:r>
              <a:rPr lang="en-US" sz="100" kern="1200" dirty="0" smtClean="0">
                <a:solidFill>
                  <a:srgbClr val="000000"/>
                </a:solidFill>
                <a:latin typeface="Arial (Body)"/>
                <a:ea typeface="+mn-ea"/>
                <a:cs typeface="+mn-cs"/>
              </a:rPr>
              <a:t> </a:t>
            </a:r>
            <a:r>
              <a:rPr lang="en-US" sz="2000" kern="1200" dirty="0" smtClean="0">
                <a:solidFill>
                  <a:srgbClr val="000000"/>
                </a:solidFill>
                <a:latin typeface="Arial (Body)"/>
                <a:ea typeface="+mn-ea"/>
                <a:cs typeface="+mn-cs"/>
              </a:rPr>
              <a:t>Cs? Should all D</a:t>
            </a:r>
            <a:r>
              <a:rPr lang="en-US" sz="100" kern="1200" dirty="0" smtClean="0">
                <a:solidFill>
                  <a:srgbClr val="000000"/>
                </a:solidFill>
                <a:latin typeface="Arial (Body)"/>
                <a:ea typeface="+mn-ea"/>
                <a:cs typeface="+mn-cs"/>
              </a:rPr>
              <a:t> </a:t>
            </a:r>
            <a:r>
              <a:rPr lang="en-US" sz="2000" kern="1200" dirty="0" smtClean="0">
                <a:solidFill>
                  <a:srgbClr val="000000"/>
                </a:solidFill>
                <a:latin typeface="Arial (Body)"/>
                <a:ea typeface="+mn-ea"/>
                <a:cs typeface="+mn-cs"/>
              </a:rPr>
              <a:t>Cs carry all products?</a:t>
            </a:r>
          </a:p>
          <a:p>
            <a:pPr marL="432054" lvl="0" indent="-432054" defTabSz="457200">
              <a:spcAft>
                <a:spcPct val="0"/>
              </a:spcAft>
              <a:buSzPts val="2400"/>
              <a:buFont typeface="+mj-lt"/>
              <a:buAutoNum type="arabicPeriod"/>
              <a:tabLst/>
            </a:pPr>
            <a:r>
              <a:rPr lang="en-US" sz="2000" kern="1200" dirty="0" smtClean="0">
                <a:solidFill>
                  <a:srgbClr val="000000"/>
                </a:solidFill>
                <a:latin typeface="Arial (Body)"/>
                <a:ea typeface="+mn-ea"/>
                <a:cs typeface="+mn-cs"/>
              </a:rPr>
              <a:t>What products should be carried in inventory and what products should be left with the supplier to be shipped directly in response to a customer order?</a:t>
            </a:r>
          </a:p>
          <a:p>
            <a:pPr marL="432054" lvl="0" indent="-432054" defTabSz="457200">
              <a:spcAft>
                <a:spcPct val="0"/>
              </a:spcAft>
              <a:buSzPts val="2400"/>
              <a:buFont typeface="+mj-lt"/>
              <a:buAutoNum type="arabicPeriod"/>
              <a:tabLst/>
            </a:pPr>
            <a:r>
              <a:rPr lang="en-US" sz="2000" kern="1200" dirty="0" smtClean="0">
                <a:solidFill>
                  <a:srgbClr val="000000"/>
                </a:solidFill>
                <a:latin typeface="Arial (Body)"/>
                <a:ea typeface="+mn-ea"/>
                <a:cs typeface="+mn-cs"/>
              </a:rPr>
              <a:t>What products should W.W. Grainger carry at a store?</a:t>
            </a:r>
          </a:p>
          <a:p>
            <a:pPr marL="432054" lvl="0" indent="-432054" defTabSz="457200">
              <a:spcAft>
                <a:spcPct val="0"/>
              </a:spcAft>
              <a:buSzPts val="2400"/>
              <a:buFont typeface="+mj-lt"/>
              <a:buAutoNum type="arabicPeriod"/>
              <a:tabLst/>
            </a:pPr>
            <a:r>
              <a:rPr lang="en-US" sz="2000" kern="1200" dirty="0" smtClean="0">
                <a:solidFill>
                  <a:srgbClr val="000000"/>
                </a:solidFill>
                <a:latin typeface="Arial (Body)"/>
                <a:ea typeface="+mn-ea"/>
                <a:cs typeface="+mn-cs"/>
              </a:rPr>
              <a:t>How should markets be allocated to D</a:t>
            </a:r>
            <a:r>
              <a:rPr lang="en-US" sz="100" kern="1200" dirty="0" smtClean="0">
                <a:solidFill>
                  <a:srgbClr val="000000"/>
                </a:solidFill>
                <a:latin typeface="Arial (Body)"/>
                <a:ea typeface="+mn-ea"/>
                <a:cs typeface="+mn-cs"/>
              </a:rPr>
              <a:t> </a:t>
            </a:r>
            <a:r>
              <a:rPr lang="en-US" sz="2000" kern="1200" dirty="0" smtClean="0">
                <a:solidFill>
                  <a:srgbClr val="000000"/>
                </a:solidFill>
                <a:latin typeface="Arial (Body)"/>
                <a:ea typeface="+mn-ea"/>
                <a:cs typeface="+mn-cs"/>
              </a:rPr>
              <a:t>Cs in terms of order fulfillment? What should be done if an order cannot be completely filled from a D</a:t>
            </a:r>
            <a:r>
              <a:rPr lang="en-US" sz="100" kern="1200" dirty="0" smtClean="0">
                <a:solidFill>
                  <a:srgbClr val="000000"/>
                </a:solidFill>
                <a:latin typeface="Arial (Body)"/>
                <a:ea typeface="+mn-ea"/>
                <a:cs typeface="+mn-cs"/>
              </a:rPr>
              <a:t> </a:t>
            </a:r>
            <a:r>
              <a:rPr lang="en-US" sz="2000" kern="1200" dirty="0" smtClean="0">
                <a:solidFill>
                  <a:srgbClr val="000000"/>
                </a:solidFill>
                <a:latin typeface="Arial (Body)"/>
                <a:ea typeface="+mn-ea"/>
                <a:cs typeface="+mn-cs"/>
              </a:rPr>
              <a:t>C? Should there be specified backup locations? How should they be selected?</a:t>
            </a:r>
            <a:endParaRPr lang="en-US" sz="2000" kern="1200" dirty="0">
              <a:solidFill>
                <a:srgbClr val="000000"/>
              </a:solidFill>
              <a:latin typeface="Arial (Body)"/>
              <a:ea typeface="+mn-ea"/>
              <a:cs typeface="+mn-cs"/>
            </a:endParaRPr>
          </a:p>
        </p:txBody>
      </p:sp>
    </p:spTree>
    <p:extLst>
      <p:ext uri="{BB962C8B-B14F-4D97-AF65-F5344CB8AC3E}">
        <p14:creationId xmlns:p14="http://schemas.microsoft.com/office/powerpoint/2010/main" val="17917403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Toyota</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Where should the plants be located, and what degree of flexibility should be built into each? What capacity </a:t>
            </a:r>
            <a:r>
              <a:rPr lang="en-US" sz="2400" kern="1200" dirty="0" smtClean="0">
                <a:solidFill>
                  <a:srgbClr val="000000"/>
                </a:solidFill>
                <a:latin typeface="Arial (Body)"/>
                <a:ea typeface="+mn-ea"/>
                <a:cs typeface="+mn-cs"/>
              </a:rPr>
              <a:t>should </a:t>
            </a:r>
            <a:r>
              <a:rPr lang="en-US" sz="2400" kern="1200" dirty="0">
                <a:solidFill>
                  <a:srgbClr val="000000"/>
                </a:solidFill>
                <a:latin typeface="Arial (Body)"/>
                <a:ea typeface="+mn-ea"/>
                <a:cs typeface="+mn-cs"/>
              </a:rPr>
              <a:t>each plant have?</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Should plants be able to produce for all markets or only for specific contingency markets?</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How should markets be allocated to plants and how frequently should this allocation be revised?</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How should the investment in flexibility be valued?</a:t>
            </a:r>
          </a:p>
        </p:txBody>
      </p:sp>
    </p:spTree>
    <p:extLst>
      <p:ext uri="{BB962C8B-B14F-4D97-AF65-F5344CB8AC3E}">
        <p14:creationId xmlns:p14="http://schemas.microsoft.com/office/powerpoint/2010/main" val="6889098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Amazon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000" kern="1200" dirty="0">
                <a:solidFill>
                  <a:srgbClr val="000000"/>
                </a:solidFill>
                <a:latin typeface="Arial (Body)"/>
                <a:ea typeface="+mn-ea"/>
                <a:cs typeface="+mn-cs"/>
              </a:rPr>
              <a:t>Why is Amazon building more warehouses as it grows? How many warehouses should it have, and where should they be located?</a:t>
            </a:r>
          </a:p>
          <a:p>
            <a:pPr marL="432054" lvl="0" indent="-432054" defTabSz="457200">
              <a:spcAft>
                <a:spcPct val="0"/>
              </a:spcAft>
              <a:buSzPts val="2400"/>
              <a:buFont typeface="+mj-lt"/>
              <a:buAutoNum type="arabicPeriod"/>
              <a:tabLst/>
            </a:pPr>
            <a:r>
              <a:rPr lang="en-US" sz="2000" kern="1200" dirty="0">
                <a:solidFill>
                  <a:srgbClr val="000000"/>
                </a:solidFill>
                <a:latin typeface="Arial (Body)"/>
                <a:ea typeface="+mn-ea"/>
                <a:cs typeface="+mn-cs"/>
              </a:rPr>
              <a:t>Should Amazon stock every product it sells?</a:t>
            </a:r>
          </a:p>
          <a:p>
            <a:pPr marL="432054" lvl="0" indent="-432054" defTabSz="457200">
              <a:spcAft>
                <a:spcPct val="0"/>
              </a:spcAft>
              <a:buSzPts val="2400"/>
              <a:buFont typeface="+mj-lt"/>
              <a:buAutoNum type="arabicPeriod"/>
              <a:tabLst/>
            </a:pPr>
            <a:r>
              <a:rPr lang="en-US" sz="2000" kern="1200" dirty="0">
                <a:solidFill>
                  <a:srgbClr val="000000"/>
                </a:solidFill>
                <a:latin typeface="Arial (Body)"/>
                <a:ea typeface="+mn-ea"/>
                <a:cs typeface="+mn-cs"/>
              </a:rPr>
              <a:t>What advantage can online players derive from setting up a brick-and-mortar location? How should they use the two channels to gain maximum advantage?</a:t>
            </a:r>
          </a:p>
          <a:p>
            <a:pPr marL="432054" lvl="0" indent="-432054" defTabSz="457200">
              <a:spcAft>
                <a:spcPct val="0"/>
              </a:spcAft>
              <a:buSzPts val="2400"/>
              <a:buFont typeface="+mj-lt"/>
              <a:buAutoNum type="arabicPeriod"/>
              <a:tabLst/>
            </a:pPr>
            <a:r>
              <a:rPr lang="en-US" sz="2000" kern="1200" dirty="0">
                <a:solidFill>
                  <a:srgbClr val="000000"/>
                </a:solidFill>
                <a:latin typeface="Arial (Body)"/>
                <a:ea typeface="+mn-ea"/>
                <a:cs typeface="+mn-cs"/>
              </a:rPr>
              <a:t>What advantages and disadvantages does the online channel enjoy in the sale of shoes and diapers relative to a retail store?</a:t>
            </a:r>
          </a:p>
          <a:p>
            <a:pPr marL="432054" lvl="0" indent="-432054" defTabSz="457200">
              <a:spcAft>
                <a:spcPct val="0"/>
              </a:spcAft>
              <a:buSzPts val="2400"/>
              <a:buFont typeface="+mj-lt"/>
              <a:buAutoNum type="arabicPeriod"/>
              <a:tabLst/>
            </a:pPr>
            <a:r>
              <a:rPr lang="en-US" sz="2000" kern="1200" dirty="0">
                <a:solidFill>
                  <a:srgbClr val="000000"/>
                </a:solidFill>
                <a:latin typeface="Arial (Body)"/>
                <a:ea typeface="+mn-ea"/>
                <a:cs typeface="+mn-cs"/>
              </a:rPr>
              <a:t>For what products does the online channel offer the greater advantage relative to retail stores? What characterizes these products?</a:t>
            </a:r>
          </a:p>
        </p:txBody>
      </p:sp>
    </p:spTree>
    <p:extLst>
      <p:ext uri="{BB962C8B-B14F-4D97-AF65-F5344CB8AC3E}">
        <p14:creationId xmlns:p14="http://schemas.microsoft.com/office/powerpoint/2010/main" val="33606241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dirty="0" smtClean="0"/>
              <a:t>Macy’s </a:t>
            </a:r>
            <a:r>
              <a:rPr lang="en-US" dirty="0"/>
              <a:t>and W.W. Grainger</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432000" indent="-432000">
              <a:buFont typeface="+mj-lt"/>
              <a:buAutoNum type="arabicPeriod"/>
            </a:pPr>
            <a:r>
              <a:rPr lang="en-US" sz="2200" dirty="0">
                <a:latin typeface="+mn-lt"/>
              </a:rPr>
              <a:t>Should online orders be filled from stores or fulfillment centers? What role(s) should each facility play?</a:t>
            </a:r>
          </a:p>
          <a:p>
            <a:pPr marL="432000" indent="-432000">
              <a:buFont typeface="+mj-lt"/>
              <a:buAutoNum type="arabicPeriod"/>
            </a:pPr>
            <a:r>
              <a:rPr lang="en-US" sz="2200" dirty="0">
                <a:latin typeface="+mn-lt"/>
              </a:rPr>
              <a:t>How should store inventories be managed in an omni-channel setting?</a:t>
            </a:r>
          </a:p>
          <a:p>
            <a:pPr marL="432000" indent="-432000">
              <a:buFont typeface="+mj-lt"/>
              <a:buAutoNum type="arabicPeriod"/>
            </a:pPr>
            <a:r>
              <a:rPr lang="en-US" sz="2200" dirty="0">
                <a:latin typeface="+mn-lt"/>
              </a:rPr>
              <a:t>Should returns be kept at a store or sent to a fulfillment center</a:t>
            </a:r>
            <a:r>
              <a:rPr lang="en-US" sz="2200" dirty="0" smtClean="0">
                <a:latin typeface="+mn-lt"/>
              </a:rPr>
              <a:t>?</a:t>
            </a:r>
            <a:endParaRPr lang="en-US" sz="2200" dirty="0">
              <a:latin typeface="+mn-lt"/>
            </a:endParaRPr>
          </a:p>
        </p:txBody>
      </p:sp>
    </p:spTree>
    <p:extLst>
      <p:ext uri="{BB962C8B-B14F-4D97-AF65-F5344CB8AC3E}">
        <p14:creationId xmlns:p14="http://schemas.microsoft.com/office/powerpoint/2010/main" val="13187526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4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At a strategic level, a supply chain designer must decide whether to build a responsive supply chain like Zara or focus on lower costs. A decision must be made on the location and capacity of each facility and whether it will be dedicated or flexible in terms of the products it produces and markets it serves. The designer must decide whether products will be sold directly to customers, through distributors like Grainger, or through brick-and-mortar retailers like Macy’s. If opting for omni-channel retail, the designer must decide which facilities will fulfill different customer </a:t>
            </a:r>
            <a:r>
              <a:rPr lang="en-US" sz="2400" kern="1200" dirty="0" smtClean="0">
                <a:solidFill>
                  <a:srgbClr val="000000"/>
                </a:solidFill>
                <a:latin typeface="Arial (Body)"/>
                <a:ea typeface="+mn-ea"/>
                <a:cs typeface="+mn-cs"/>
              </a:rPr>
              <a:t>orders.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68682959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4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planner must then decide on the production levels at each production site and inventory levels at each </a:t>
            </a:r>
            <a:r>
              <a:rPr lang="en-US" sz="24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C and </a:t>
            </a:r>
            <a:r>
              <a:rPr lang="en-US" sz="2400" kern="1200" dirty="0">
                <a:solidFill>
                  <a:srgbClr val="000000"/>
                </a:solidFill>
                <a:latin typeface="Arial (Body)"/>
                <a:ea typeface="+mn-ea"/>
                <a:cs typeface="+mn-cs"/>
              </a:rPr>
              <a:t>retail store. As customer orders arrive, the operations manager must decide how each order will be fulfilled given the available inventory and production schedule. The goal when making all these decisions is to maximize the supply chain </a:t>
            </a:r>
            <a:r>
              <a:rPr lang="en-US" sz="2400" kern="1200" dirty="0" smtClean="0">
                <a:solidFill>
                  <a:srgbClr val="000000"/>
                </a:solidFill>
                <a:latin typeface="Arial (Body)"/>
                <a:ea typeface="+mn-ea"/>
                <a:cs typeface="+mn-cs"/>
              </a:rPr>
              <a:t>surplus.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81540620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Developing Skills for Your Career</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Lessons learned in this book will help develop career skills no matter what path you take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Employers have identified communication, critical thinking, collaboration, knowledge application and analysis, business ethics and social responsibility, data literacy, and information technology application and computing skills as </a:t>
            </a:r>
            <a:r>
              <a:rPr lang="en-US" sz="2400" kern="1200" dirty="0" smtClean="0">
                <a:solidFill>
                  <a:srgbClr val="000000"/>
                </a:solidFill>
                <a:latin typeface="Arial (Body)"/>
                <a:ea typeface="+mn-ea"/>
                <a:cs typeface="+mn-cs"/>
              </a:rPr>
              <a:t>critical</a:t>
            </a:r>
            <a:endParaRPr lang="en-US" sz="2400" kern="1200" dirty="0">
              <a:solidFill>
                <a:srgbClr val="000000"/>
              </a:solidFill>
              <a:latin typeface="Arial (Body)"/>
              <a:ea typeface="+mn-ea"/>
              <a:cs typeface="+mn-cs"/>
            </a:endParaRP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Link between strategic decision making and </a:t>
            </a:r>
            <a:r>
              <a:rPr lang="en-US" sz="2400" kern="1200" dirty="0" smtClean="0">
                <a:solidFill>
                  <a:srgbClr val="000000"/>
                </a:solidFill>
                <a:latin typeface="Arial (Body)"/>
                <a:ea typeface="+mn-ea"/>
                <a:cs typeface="+mn-cs"/>
              </a:rPr>
              <a:t>analytics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127479843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5</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Skills learned in this book will be of great use no matter what path students choose to follow. The book is developed with the premise that good strategic decisions cannot be made without access to relevant analytics, and all analytics should be designed to support decision making. As a result, students will develop critical thinking, the ability to formulate and analyze problems, and support their recommendations with analytics that uses data literacy and computing </a:t>
            </a:r>
            <a:r>
              <a:rPr lang="en-US" sz="2400" kern="1200" dirty="0" smtClean="0">
                <a:solidFill>
                  <a:srgbClr val="000000"/>
                </a:solidFill>
                <a:latin typeface="Arial (Body)"/>
                <a:ea typeface="+mn-ea"/>
                <a:cs typeface="+mn-cs"/>
              </a:rPr>
              <a:t>skills.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185578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What Is a Supply Chain?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71637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Customer is an integral part of the supply chain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Includes movement of products from suppliers to manufacturers to distributors and information, funds, and products in both directions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May be more accurate to use the term </a:t>
            </a:r>
            <a:r>
              <a:rPr lang="ja-JP" altLang="en-US" sz="2400" kern="1200" dirty="0" smtClean="0">
                <a:solidFill>
                  <a:srgbClr val="000000"/>
                </a:solidFill>
                <a:latin typeface="+mn-lt"/>
                <a:cs typeface="+mn-cs"/>
              </a:rPr>
              <a:t>“</a:t>
            </a:r>
            <a:r>
              <a:rPr lang="en-US" sz="2400" kern="1200" dirty="0" smtClean="0">
                <a:solidFill>
                  <a:srgbClr val="000000"/>
                </a:solidFill>
                <a:latin typeface="+mn-lt"/>
                <a:ea typeface="+mn-ea"/>
                <a:cs typeface="+mn-cs"/>
              </a:rPr>
              <a:t>supply network</a:t>
            </a:r>
            <a:r>
              <a:rPr lang="en-US" altLang="ja-JP" sz="2400" kern="1200" dirty="0" smtClean="0">
                <a:solidFill>
                  <a:srgbClr val="000000"/>
                </a:solidFill>
                <a:latin typeface="+mn-lt"/>
                <a:cs typeface="+mn-cs"/>
              </a:rPr>
              <a:t>”</a:t>
            </a: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or </a:t>
            </a:r>
            <a:r>
              <a:rPr lang="ja-JP" altLang="en-US" sz="2400" kern="1200" dirty="0" smtClean="0">
                <a:solidFill>
                  <a:srgbClr val="000000"/>
                </a:solidFill>
                <a:latin typeface="+mn-lt"/>
                <a:cs typeface="+mn-cs"/>
              </a:rPr>
              <a:t>“</a:t>
            </a:r>
            <a:r>
              <a:rPr lang="en-US" sz="2400" kern="1200" dirty="0" smtClean="0">
                <a:solidFill>
                  <a:srgbClr val="000000"/>
                </a:solidFill>
                <a:latin typeface="+mn-lt"/>
                <a:ea typeface="+mn-ea"/>
                <a:cs typeface="+mn-cs"/>
              </a:rPr>
              <a:t>supply web</a:t>
            </a:r>
            <a:r>
              <a:rPr lang="en-US" altLang="ja-JP" sz="2400" kern="1200" dirty="0" smtClean="0">
                <a:solidFill>
                  <a:srgbClr val="000000"/>
                </a:solidFill>
                <a:latin typeface="+mn-lt"/>
                <a:cs typeface="+mn-cs"/>
              </a:rPr>
              <a:t>”</a:t>
            </a:r>
            <a:endParaRPr lang="en-US" sz="2400" kern="1200" dirty="0">
              <a:solidFill>
                <a:srgbClr val="000000"/>
              </a:solidFill>
              <a:latin typeface="+mn-lt"/>
              <a:ea typeface="+mn-ea"/>
              <a:cs typeface="+mn-cs"/>
            </a:endParaRP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Typical supply chain stages: customers, retailers, wholesalers, distributors, manufacturers, suppliers</a:t>
            </a:r>
          </a:p>
        </p:txBody>
      </p:sp>
    </p:spTree>
    <p:extLst>
      <p:ext uri="{BB962C8B-B14F-4D97-AF65-F5344CB8AC3E}">
        <p14:creationId xmlns:p14="http://schemas.microsoft.com/office/powerpoint/2010/main" val="115893508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r>
              <a:rPr lang="en-US" dirty="0" smtClean="0">
                <a:latin typeface="Times New Roman" panose="02020603050405020304" pitchFamily="18" charset="0"/>
              </a:rPr>
              <a:t>Copyright</a:t>
            </a:r>
            <a:endParaRPr lang="en-US" sz="2000" b="0" dirty="0">
              <a:latin typeface="Times New Roman" panose="02020603050405020304" pitchFamily="18" charset="0"/>
            </a:endParaRPr>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7270236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What Is a Supply Chain?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pic>
        <p:nvPicPr>
          <p:cNvPr id="5" name="Picture 4" descr="A flow chart shows the stages of an automotive supply chain, which are as follows. 6 raw material suppliers, divided into 3 pairs. Each pair supplies a specific raw material to a tier 2 supplier. As a result, a there is 1 tier 2 supplier for the camera, a tier 2 supplier for the cylinder, and a tier 2 supplier for the bearings. Tier 2 camera supplier provides to a tier 1 electronic supplier. The tier 2 cylinder supplier and tier 2 bearings supplier both provide to a single tier 1 powertrain supplier. The two tier 1 suppliers provide to a single assembly plant, which splits its products to three dealers with 4 customers each."/>
          <p:cNvPicPr>
            <a:picLocks noChangeAspect="1"/>
          </p:cNvPicPr>
          <p:nvPr/>
        </p:nvPicPr>
        <p:blipFill>
          <a:blip r:embed="rId3"/>
          <a:stretch>
            <a:fillRect/>
          </a:stretch>
        </p:blipFill>
        <p:spPr>
          <a:xfrm>
            <a:off x="1035483" y="1704529"/>
            <a:ext cx="6875627" cy="3821826"/>
          </a:xfrm>
          <a:prstGeom prst="rect">
            <a:avLst/>
          </a:prstGeom>
        </p:spPr>
      </p:pic>
      <p:sp>
        <p:nvSpPr>
          <p:cNvPr id="4" name="Text Placeholder 3"/>
          <p:cNvSpPr>
            <a:spLocks noGrp="1"/>
          </p:cNvSpPr>
          <p:nvPr>
            <p:ph type="body" idx="1"/>
          </p:nvPr>
        </p:nvSpPr>
        <p:spPr>
          <a:xfrm>
            <a:off x="457200" y="5683477"/>
            <a:ext cx="8229600" cy="496614"/>
          </a:xfrm>
        </p:spPr>
        <p:txBody>
          <a:bodyPr/>
          <a:lstStyle/>
          <a:p>
            <a:pPr marL="0" indent="0">
              <a:buNone/>
            </a:pPr>
            <a:r>
              <a:rPr lang="en-US" sz="2000" b="1" dirty="0">
                <a:latin typeface="+mn-lt"/>
              </a:rPr>
              <a:t>Figure 1-1 </a:t>
            </a:r>
            <a:r>
              <a:rPr lang="en-US" sz="2000" dirty="0">
                <a:latin typeface="+mn-lt"/>
              </a:rPr>
              <a:t>Stages of an Automotive Supply Chain</a:t>
            </a:r>
          </a:p>
        </p:txBody>
      </p:sp>
    </p:spTree>
    <p:extLst>
      <p:ext uri="{BB962C8B-B14F-4D97-AF65-F5344CB8AC3E}">
        <p14:creationId xmlns:p14="http://schemas.microsoft.com/office/powerpoint/2010/main" val="40921312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Flows in a Supply Chain</a:t>
            </a:r>
            <a:endParaRPr lang="en-US" kern="1200" dirty="0">
              <a:latin typeface="Times New Roman" panose="02020603050405020304" pitchFamily="18" charset="0"/>
              <a:ea typeface="+mj-ea"/>
              <a:cs typeface="+mj-cs"/>
            </a:endParaRPr>
          </a:p>
        </p:txBody>
      </p:sp>
      <p:pic>
        <p:nvPicPr>
          <p:cNvPr id="5" name="Picture 4" descr="The three flows between the supplier stage and customer stage. Information, and product, flow back and forth between supplier and customer. Funds, flow one-way from customer to supplier."/>
          <p:cNvPicPr>
            <a:picLocks noChangeAspect="1"/>
          </p:cNvPicPr>
          <p:nvPr/>
        </p:nvPicPr>
        <p:blipFill>
          <a:blip r:embed="rId2"/>
          <a:stretch>
            <a:fillRect/>
          </a:stretch>
        </p:blipFill>
        <p:spPr>
          <a:xfrm>
            <a:off x="644158" y="2008985"/>
            <a:ext cx="7923816" cy="2956193"/>
          </a:xfrm>
          <a:prstGeom prst="rect">
            <a:avLst/>
          </a:prstGeom>
        </p:spPr>
      </p:pic>
      <p:sp>
        <p:nvSpPr>
          <p:cNvPr id="3" name="Text Placeholder 2"/>
          <p:cNvSpPr>
            <a:spLocks noGrp="1"/>
          </p:cNvSpPr>
          <p:nvPr>
            <p:ph type="body" idx="1"/>
          </p:nvPr>
        </p:nvSpPr>
        <p:spPr>
          <a:xfrm>
            <a:off x="457200" y="5661513"/>
            <a:ext cx="8229600" cy="590778"/>
          </a:xfrm>
        </p:spPr>
        <p:txBody>
          <a:bodyPr/>
          <a:lstStyle/>
          <a:p>
            <a:pPr marL="0" indent="0">
              <a:buNone/>
            </a:pPr>
            <a:r>
              <a:rPr lang="en-US" sz="2000" b="1" dirty="0">
                <a:latin typeface="+mn-lt"/>
              </a:rPr>
              <a:t>Figure 1-2 </a:t>
            </a:r>
            <a:r>
              <a:rPr lang="en-US" sz="2000" dirty="0">
                <a:latin typeface="+mn-lt"/>
              </a:rPr>
              <a:t>The Three Flows in a Supply Chain</a:t>
            </a:r>
          </a:p>
        </p:txBody>
      </p:sp>
    </p:spTree>
    <p:extLst>
      <p:ext uri="{BB962C8B-B14F-4D97-AF65-F5344CB8AC3E}">
        <p14:creationId xmlns:p14="http://schemas.microsoft.com/office/powerpoint/2010/main" val="26596855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The Objective of a Supply Chain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484992"/>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Maximize net value </a:t>
            </a:r>
            <a:r>
              <a:rPr lang="en-US" sz="2400" kern="1200" dirty="0" smtClean="0">
                <a:solidFill>
                  <a:srgbClr val="000000"/>
                </a:solidFill>
                <a:latin typeface="Arial (Body)"/>
                <a:ea typeface="+mn-ea"/>
                <a:cs typeface="+mn-cs"/>
              </a:rPr>
              <a:t>generated</a:t>
            </a:r>
          </a:p>
          <a:p>
            <a:pPr marL="0" indent="0" defTabSz="457200">
              <a:spcAft>
                <a:spcPct val="0"/>
              </a:spcAft>
              <a:buNone/>
            </a:pPr>
            <a:r>
              <a:rPr lang="en-US" sz="2400" b="1" dirty="0"/>
              <a:t>Supply Chain Surplus = Customer Value − Supply Chain </a:t>
            </a:r>
            <a:r>
              <a:rPr lang="en-US" sz="2400" b="1" dirty="0" smtClean="0"/>
              <a:t>Cost</a:t>
            </a:r>
            <a:endParaRPr lang="en-US" sz="2400" b="1" dirty="0"/>
          </a:p>
        </p:txBody>
      </p:sp>
    </p:spTree>
    <p:extLst>
      <p:ext uri="{BB962C8B-B14F-4D97-AF65-F5344CB8AC3E}">
        <p14:creationId xmlns:p14="http://schemas.microsoft.com/office/powerpoint/2010/main" val="30619697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The Objective of a Supply Chain </a:t>
            </a:r>
            <a:r>
              <a:rPr lang="en-US" sz="2000" b="0" kern="1200" dirty="0" smtClean="0">
                <a:solidFill>
                  <a:srgbClr val="007FA3"/>
                </a:solidFill>
                <a:latin typeface="Times New Roman" panose="02020603050405020304" pitchFamily="18" charset="0"/>
                <a:ea typeface="+mj-ea"/>
                <a:cs typeface="+mj-cs"/>
              </a:rPr>
              <a:t>(2 of 3)</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Example: a customer purchases a wireless router from Best Buy for $60 (revenue)</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Supply chain incurs costs (convey information, produce components, storage, transportation, transfer funds, etc.)</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Difference between $60 and the sum of all of these costs is the supply chain profitability</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Supply chain profitability is total profit to be shared across all stages of the supply chain</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Success should be measured by total supply chain surplus, not profits at an individual stage</a:t>
            </a:r>
          </a:p>
        </p:txBody>
      </p:sp>
    </p:spTree>
    <p:extLst>
      <p:ext uri="{BB962C8B-B14F-4D97-AF65-F5344CB8AC3E}">
        <p14:creationId xmlns:p14="http://schemas.microsoft.com/office/powerpoint/2010/main" val="6477806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The Objective of a Supply Chain </a:t>
            </a:r>
            <a:r>
              <a:rPr lang="en-US" sz="2000" b="0" kern="1200" dirty="0" smtClean="0">
                <a:solidFill>
                  <a:srgbClr val="007FA3"/>
                </a:solidFill>
                <a:latin typeface="Times New Roman" panose="02020603050405020304" pitchFamily="18" charset="0"/>
                <a:ea typeface="+mj-ea"/>
                <a:cs typeface="+mj-cs"/>
              </a:rPr>
              <a:t>(3 of 3)</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Customer the only source of revenue</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Sources of cost include flows of information, products, or funds between stages of the supply chain</a:t>
            </a:r>
          </a:p>
          <a:p>
            <a:pPr marL="255651" lvl="0" indent="-255651" defTabSz="457200">
              <a:spcAft>
                <a:spcPct val="0"/>
              </a:spcAft>
              <a:buSzPct val="100000"/>
              <a:buFont typeface="Arial" panose="020B0604020202020204" pitchFamily="34" charset="0"/>
            </a:pPr>
            <a:r>
              <a:rPr lang="en-US" sz="2400" kern="1200" dirty="0">
                <a:solidFill>
                  <a:srgbClr val="000000"/>
                </a:solidFill>
                <a:latin typeface="Arial (Body)"/>
                <a:ea typeface="+mn-ea"/>
                <a:cs typeface="+mn-cs"/>
              </a:rPr>
              <a:t>Effective </a:t>
            </a:r>
            <a:r>
              <a:rPr lang="en-US" sz="2400" b="1" kern="1200" dirty="0">
                <a:solidFill>
                  <a:srgbClr val="000000"/>
                </a:solidFill>
                <a:latin typeface="Arial (Body)"/>
                <a:ea typeface="+mn-ea"/>
                <a:cs typeface="+mn-cs"/>
              </a:rPr>
              <a:t>supply chain management </a:t>
            </a:r>
            <a:r>
              <a:rPr lang="en-US" sz="2400" kern="1200" dirty="0">
                <a:solidFill>
                  <a:srgbClr val="000000"/>
                </a:solidFill>
                <a:latin typeface="Arial (Body)"/>
                <a:ea typeface="+mn-ea"/>
                <a:cs typeface="+mn-cs"/>
              </a:rPr>
              <a:t>involves the management of supply chain assets and product, information, and fund flows to grow the total supply chain surplus</a:t>
            </a:r>
          </a:p>
        </p:txBody>
      </p:sp>
    </p:spTree>
    <p:extLst>
      <p:ext uri="{BB962C8B-B14F-4D97-AF65-F5344CB8AC3E}">
        <p14:creationId xmlns:p14="http://schemas.microsoft.com/office/powerpoint/2010/main" val="3487718139"/>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8101</TotalTime>
  <Words>2882</Words>
  <Application>Microsoft Office PowerPoint</Application>
  <PresentationFormat>On-screen Show (4:3)</PresentationFormat>
  <Paragraphs>184</Paragraphs>
  <Slides>40</Slides>
  <Notes>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40</vt:i4>
      </vt:variant>
    </vt:vector>
  </HeadingPairs>
  <TitlesOfParts>
    <vt:vector size="47" baseType="lpstr">
      <vt:lpstr>Arial</vt:lpstr>
      <vt:lpstr>Arial (Body)</vt:lpstr>
      <vt:lpstr>Noto Sans Symbols</vt:lpstr>
      <vt:lpstr>Times New Roman</vt:lpstr>
      <vt:lpstr>Verdana</vt:lpstr>
      <vt:lpstr>508 Lecture</vt:lpstr>
      <vt:lpstr>1_508 Lecture</vt:lpstr>
      <vt:lpstr>Supply Chain Management: Strategy, Planning, and Operation</vt:lpstr>
      <vt:lpstr>Learning Objectives</vt:lpstr>
      <vt:lpstr>What Is a Supply Chain? (1 of 3)</vt:lpstr>
      <vt:lpstr>What Is a Supply Chain? (2 of 3)</vt:lpstr>
      <vt:lpstr>What Is a Supply Chain? (3 of 3)</vt:lpstr>
      <vt:lpstr>Flows in a Supply Chain</vt:lpstr>
      <vt:lpstr>The Objective of a Supply Chain (1 of 3)</vt:lpstr>
      <vt:lpstr>The Objective of a Supply Chain (2 of 3)</vt:lpstr>
      <vt:lpstr>The Objective of a Supply Chain (3 of 3)</vt:lpstr>
      <vt:lpstr>Importance of Supply Chain Decisions</vt:lpstr>
      <vt:lpstr>Summary of Learning Objective 1</vt:lpstr>
      <vt:lpstr>Decision Phases in a Supply Chain</vt:lpstr>
      <vt:lpstr>Supply Chain Strategy or Design</vt:lpstr>
      <vt:lpstr>Supply Chain Planning (1 of 2)</vt:lpstr>
      <vt:lpstr>Supply Chain Planning (2 of 2)</vt:lpstr>
      <vt:lpstr>Supply Chain Operation</vt:lpstr>
      <vt:lpstr>Summary of Learning Objective 2</vt:lpstr>
      <vt:lpstr>Process Views of a Supply Chain</vt:lpstr>
      <vt:lpstr>Cycle View of Supply Chain Processes (1 of 2)</vt:lpstr>
      <vt:lpstr>Cycle View of Supply Chain Processes (2 of 2)</vt:lpstr>
      <vt:lpstr>Push/Pull View of Supply Chain Processes</vt:lpstr>
      <vt:lpstr>Figure 1-5 Push/Pull View of Supply Chains</vt:lpstr>
      <vt:lpstr>Push/Pull View – L . L. Bean</vt:lpstr>
      <vt:lpstr>Push/Pull View – Ethan Allen</vt:lpstr>
      <vt:lpstr>Supply Chain Macro Processes</vt:lpstr>
      <vt:lpstr>Figure 1-8 Supply Chain Macro Processes</vt:lpstr>
      <vt:lpstr>Summary of Learning Objective 3 (1 of 2)</vt:lpstr>
      <vt:lpstr>Summary of Learning Objective 3 (2 of 2)</vt:lpstr>
      <vt:lpstr>Examples of Supply Chains</vt:lpstr>
      <vt:lpstr>Gateway and Apple</vt:lpstr>
      <vt:lpstr>Zara</vt:lpstr>
      <vt:lpstr>W.W. Grainger and McMaster-Carr</vt:lpstr>
      <vt:lpstr>Toyota</vt:lpstr>
      <vt:lpstr>Amazon</vt:lpstr>
      <vt:lpstr>Macy’s and W.W. Grainger</vt:lpstr>
      <vt:lpstr>Summary of Learning Objective 4 (1 of 2)</vt:lpstr>
      <vt:lpstr>Summary of Learning Objective 4 (2 of 2)</vt:lpstr>
      <vt:lpstr>Developing Skills for Your Career</vt:lpstr>
      <vt:lpstr>Summary of Learning Objective 5</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Soundhar L</cp:lastModifiedBy>
  <cp:revision>742</cp:revision>
  <dcterms:modified xsi:type="dcterms:W3CDTF">2018-01-17T09:21:48Z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